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88" r:id="rId14"/>
    <p:sldId id="269" r:id="rId15"/>
    <p:sldId id="289" r:id="rId16"/>
    <p:sldId id="290" r:id="rId17"/>
    <p:sldId id="272" r:id="rId18"/>
    <p:sldId id="274" r:id="rId19"/>
    <p:sldId id="275" r:id="rId20"/>
    <p:sldId id="276" r:id="rId21"/>
    <p:sldId id="278" r:id="rId22"/>
    <p:sldId id="279" r:id="rId23"/>
    <p:sldId id="280" r:id="rId24"/>
    <p:sldId id="291" r:id="rId25"/>
    <p:sldId id="281" r:id="rId26"/>
    <p:sldId id="282" r:id="rId27"/>
    <p:sldId id="283" r:id="rId28"/>
    <p:sldId id="284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09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r>
                      <a:rPr lang="en-US" baseline="0" dirty="0" smtClean="0"/>
                      <a:t> (11,8%)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196</a:t>
                    </a:r>
                    <a:r>
                      <a:rPr lang="en-US" baseline="0" dirty="0" smtClean="0"/>
                      <a:t> (50,1%)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375</a:t>
                    </a:r>
                    <a:r>
                      <a:rPr lang="en-US" baseline="0" dirty="0" smtClean="0"/>
                      <a:t> (95,9%)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0.11764705882352941</c:v>
                </c:pt>
                <c:pt idx="1">
                  <c:v>0.50127877237851659</c:v>
                </c:pt>
                <c:pt idx="2">
                  <c:v>0.95907928388746799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707392"/>
        <c:axId val="43733760"/>
      </c:barChart>
      <c:catAx>
        <c:axId val="437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733760"/>
        <c:crosses val="autoZero"/>
        <c:auto val="1"/>
        <c:lblAlgn val="ctr"/>
        <c:lblOffset val="100"/>
        <c:noMultiLvlLbl val="0"/>
      </c:catAx>
      <c:valAx>
        <c:axId val="437337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7073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1600" dirty="0"/>
              <a:t>Cobertura do </a:t>
            </a:r>
            <a:r>
              <a:rPr lang="pt-BR" sz="1600" dirty="0" smtClean="0"/>
              <a:t>Programa </a:t>
            </a:r>
            <a:r>
              <a:rPr lang="pt-BR" sz="1600" dirty="0"/>
              <a:t>de Atenção à </a:t>
            </a:r>
            <a:r>
              <a:rPr lang="pt-BR" sz="1600" dirty="0" smtClean="0"/>
              <a:t>Diabetes Mellitus </a:t>
            </a:r>
            <a:r>
              <a:rPr lang="pt-BR" sz="1600" dirty="0"/>
              <a:t>na unidade de </a:t>
            </a:r>
            <a:r>
              <a:rPr lang="pt-BR" sz="1600" dirty="0" smtClean="0"/>
              <a:t>saúde    </a:t>
            </a:r>
            <a:r>
              <a:rPr lang="pt-BR" dirty="0" smtClean="0"/>
              <a:t>   </a:t>
            </a:r>
            <a:endParaRPr lang="pt-BR" dirty="0"/>
          </a:p>
        </c:rich>
      </c:tx>
      <c:layout>
        <c:manualLayout>
          <c:xMode val="edge"/>
          <c:yMode val="edge"/>
          <c:x val="0.10784658540142228"/>
          <c:y val="4.095803995688094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20(20,6%)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  <a:r>
                      <a:rPr lang="en-US" baseline="0" dirty="0" smtClean="0"/>
                      <a:t> (75,3%)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97</a:t>
                    </a:r>
                    <a:r>
                      <a:rPr lang="en-US" baseline="0" dirty="0" smtClean="0"/>
                      <a:t>(100%)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0.20618556701030927</c:v>
                </c:pt>
                <c:pt idx="1">
                  <c:v>0.75257731958762886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389312"/>
        <c:axId val="45390848"/>
      </c:barChart>
      <c:catAx>
        <c:axId val="4538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390848"/>
        <c:crosses val="autoZero"/>
        <c:auto val="1"/>
        <c:lblAlgn val="ctr"/>
        <c:lblOffset val="100"/>
        <c:noMultiLvlLbl val="0"/>
      </c:catAx>
      <c:valAx>
        <c:axId val="4539084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38931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600" dirty="0" err="1"/>
              <a:t>Proporção</a:t>
            </a:r>
            <a:r>
              <a:rPr lang="en-US" sz="1600" dirty="0"/>
              <a:t> de </a:t>
            </a:r>
            <a:r>
              <a:rPr lang="en-US" sz="1600" dirty="0" err="1"/>
              <a:t>hipertensos</a:t>
            </a:r>
            <a:r>
              <a:rPr lang="en-US" sz="1600" dirty="0"/>
              <a:t> com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exames</a:t>
            </a:r>
            <a:r>
              <a:rPr lang="en-US" sz="1600" dirty="0"/>
              <a:t> </a:t>
            </a:r>
            <a:r>
              <a:rPr lang="en-US" sz="1600" dirty="0" err="1"/>
              <a:t>complementares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 smtClean="0"/>
              <a:t>dia</a:t>
            </a:r>
            <a:endParaRPr lang="en-US" sz="1600" dirty="0"/>
          </a:p>
        </c:rich>
      </c:tx>
      <c:layout>
        <c:manualLayout>
          <c:xMode val="edge"/>
          <c:yMode val="edge"/>
          <c:x val="0.13442167178913816"/>
          <c:y val="9.898306945828076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pessoas com hipertensão com os exames complementares em dia de acordo com o protocolo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44(95,7%)</a:t>
                    </a:r>
                    <a:endParaRPr lang="en-US" b="1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188(95,9%)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366(97,6%)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0.95652173913043481</c:v>
                </c:pt>
                <c:pt idx="1">
                  <c:v>0.95918367346938771</c:v>
                </c:pt>
                <c:pt idx="2">
                  <c:v>0.97599999999999998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0330240"/>
        <c:axId val="90331776"/>
      </c:barChart>
      <c:catAx>
        <c:axId val="9033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331776"/>
        <c:crosses val="autoZero"/>
        <c:auto val="1"/>
        <c:lblAlgn val="ctr"/>
        <c:lblOffset val="100"/>
        <c:noMultiLvlLbl val="0"/>
      </c:catAx>
      <c:valAx>
        <c:axId val="903317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3302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821289584356566"/>
          <c:y val="1.6643225273589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Indicadores!$R$20</c:f>
              <c:strCache>
                <c:ptCount val="1"/>
                <c:pt idx="0">
                  <c:v>Proporção de pessoas com diabetes com os exames complementares  em dia de acordo com o protocolo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18(90%)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70(95,9%)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97(100%)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Indicadores!$S$20:$U$20</c:f>
              <c:numCache>
                <c:formatCode>0.0%</c:formatCode>
                <c:ptCount val="3"/>
                <c:pt idx="0">
                  <c:v>0.9</c:v>
                </c:pt>
                <c:pt idx="1">
                  <c:v>0.95890410958904104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0415488"/>
        <c:axId val="90417024"/>
      </c:barChart>
      <c:catAx>
        <c:axId val="9041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417024"/>
        <c:crosses val="autoZero"/>
        <c:auto val="1"/>
        <c:lblAlgn val="ctr"/>
        <c:lblOffset val="100"/>
        <c:noMultiLvlLbl val="0"/>
      </c:catAx>
      <c:valAx>
        <c:axId val="9041702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4154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pessoas com hipertensão com prescrição de medicamentos da Farmácia Popular/Hiperdia priorizada.    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45(97,8</a:t>
                    </a:r>
                    <a:r>
                      <a:rPr lang="en-US" dirty="0" smtClean="0"/>
                      <a:t>%)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193(98,5%)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374(100</a:t>
                    </a:r>
                    <a:r>
                      <a:rPr lang="en-US" dirty="0" smtClean="0"/>
                      <a:t>%)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Indicadores!$D$25:$F$25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Indicadores!$D$26:$F$26</c:f>
              <c:numCache>
                <c:formatCode>0.0%</c:formatCode>
                <c:ptCount val="3"/>
                <c:pt idx="0">
                  <c:v>0.97826086956521741</c:v>
                </c:pt>
                <c:pt idx="1">
                  <c:v>0.98469387755102045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075200"/>
        <c:axId val="39113856"/>
      </c:barChart>
      <c:catAx>
        <c:axId val="390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113856"/>
        <c:crosses val="autoZero"/>
        <c:auto val="1"/>
        <c:lblAlgn val="ctr"/>
        <c:lblOffset val="100"/>
        <c:noMultiLvlLbl val="0"/>
      </c:catAx>
      <c:valAx>
        <c:axId val="3911385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0752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pessoas com hipertensão com avaliação da necessidade de atendimento odontológico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41(89,1%)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190(96,9%)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374(99,7%)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0.89130434782608692</c:v>
                </c:pt>
                <c:pt idx="1">
                  <c:v>0.96938775510204078</c:v>
                </c:pt>
                <c:pt idx="2">
                  <c:v>0.99733333333333329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3660160"/>
        <c:axId val="103670144"/>
      </c:barChart>
      <c:catAx>
        <c:axId val="10366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670144"/>
        <c:crosses val="autoZero"/>
        <c:auto val="1"/>
        <c:lblAlgn val="ctr"/>
        <c:lblOffset val="100"/>
        <c:noMultiLvlLbl val="0"/>
      </c:catAx>
      <c:valAx>
        <c:axId val="10367014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6601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Indicadores!$R$32</c:f>
              <c:strCache>
                <c:ptCount val="1"/>
                <c:pt idx="0">
                  <c:v>Proporção de pessoas com diabetes com avaliação da necessidade de atendimento odontológico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16(80,0%)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69(94,5%)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97(100%)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Indicadores!$S$31:$U$31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Indicadores!$S$32:$U$32</c:f>
              <c:numCache>
                <c:formatCode>0.0%</c:formatCode>
                <c:ptCount val="3"/>
                <c:pt idx="0">
                  <c:v>0.8</c:v>
                </c:pt>
                <c:pt idx="1">
                  <c:v>0.9452054794520548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5013248"/>
        <c:axId val="105014784"/>
      </c:barChart>
      <c:catAx>
        <c:axId val="10501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014784"/>
        <c:crosses val="autoZero"/>
        <c:auto val="1"/>
        <c:lblAlgn val="ctr"/>
        <c:lblOffset val="100"/>
        <c:noMultiLvlLbl val="0"/>
      </c:catAx>
      <c:valAx>
        <c:axId val="10501478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0132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069797-1DF7-424B-A944-B74937E7B8F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936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2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4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069797-1DF7-424B-A944-B74937E7B8F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16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1188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2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37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30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59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4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89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15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22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6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16979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3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2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8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6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0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80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9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28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9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B03C91-842B-4247-B58F-EAC28F15F050}" type="datetimeFigureOut">
              <a:rPr lang="pt-BR" smtClean="0">
                <a:solidFill>
                  <a:prstClr val="white"/>
                </a:solidFill>
              </a:rPr>
              <a:pPr/>
              <a:t>22/03/2016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069797-1DF7-424B-A944-B74937E7B8F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47528" y="2060848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pt-BR" sz="32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prstClr val="black"/>
                </a:solidFill>
                <a:cs typeface="Arial" panose="020B0604020202020204" pitchFamily="34" charset="0"/>
              </a:rPr>
              <a:t>Melhoria da Atenção à Saúde dos Usuários de Hipertensão Arterial Sistêmica e Diabetes Mellitus na UBS </a:t>
            </a:r>
            <a:r>
              <a:rPr lang="pt-B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Tufic Mizael Saady, Brasileia/AC</a:t>
            </a:r>
            <a:endParaRPr lang="pt-BR" sz="2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pt-BR" sz="3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26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Especializanda</a:t>
            </a:r>
            <a:r>
              <a:rPr lang="pt-BR" sz="2600" dirty="0" smtClean="0">
                <a:solidFill>
                  <a:prstClr val="black"/>
                </a:solidFill>
                <a:cs typeface="Arial" panose="020B0604020202020204" pitchFamily="34" charset="0"/>
              </a:rPr>
              <a:t>: Yoleine Lorenzo Torres</a:t>
            </a:r>
          </a:p>
          <a:p>
            <a:pPr algn="ctr"/>
            <a:endParaRPr lang="pt-B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Orientadora: Fernanda de Oliveira </a:t>
            </a:r>
            <a:r>
              <a:rPr lang="pt-BR" sz="22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Meller</a:t>
            </a:r>
            <a:endParaRPr lang="pt-BR" sz="2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endParaRPr lang="pt-BR" sz="24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Pelotas, 2016</a:t>
            </a:r>
            <a:endParaRPr lang="pt-BR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92" y="232378"/>
            <a:ext cx="1505163" cy="135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763" y="332309"/>
            <a:ext cx="1705491" cy="115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327564" y="166255"/>
            <a:ext cx="7689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DE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 9</a:t>
            </a:r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11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34073" y="3717033"/>
            <a:ext cx="7435049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b="1" dirty="0">
              <a:solidFill>
                <a:prstClr val="white"/>
              </a:solidFill>
            </a:endParaRPr>
          </a:p>
          <a:p>
            <a:pPr algn="ctr"/>
            <a:endParaRPr lang="pt-BR" sz="3200" b="1" dirty="0">
              <a:solidFill>
                <a:prstClr val="black"/>
              </a:solidFill>
            </a:endParaRPr>
          </a:p>
          <a:p>
            <a:pPr algn="ctr"/>
            <a:r>
              <a:rPr lang="pt-BR" sz="3200" b="1" dirty="0"/>
              <a:t>OBJETIVOS, METAS E RESULTADOS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9327" y="935182"/>
            <a:ext cx="4094017" cy="278185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555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096911" y="493441"/>
            <a:ext cx="8640960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Objetivo 1: Ampliar a </a:t>
            </a:r>
            <a:r>
              <a:rPr lang="pt-BR" sz="2800" b="1" dirty="0" smtClean="0">
                <a:solidFill>
                  <a:prstClr val="black"/>
                </a:solidFill>
              </a:rPr>
              <a:t>cobertura</a:t>
            </a:r>
            <a:endParaRPr lang="pt-BR" sz="2800" b="1" dirty="0">
              <a:solidFill>
                <a:prstClr val="black"/>
              </a:solidFill>
            </a:endParaRPr>
          </a:p>
          <a:p>
            <a:pPr algn="ctr"/>
            <a:r>
              <a:rPr lang="pt-BR" sz="2800" b="1" dirty="0">
                <a:solidFill>
                  <a:prstClr val="black"/>
                </a:solidFill>
              </a:rPr>
              <a:t>Meta 1.1: Cadastrar </a:t>
            </a:r>
            <a:r>
              <a:rPr lang="pt-BR" sz="2800" b="1" dirty="0" smtClean="0">
                <a:solidFill>
                  <a:prstClr val="black"/>
                </a:solidFill>
              </a:rPr>
              <a:t>100% </a:t>
            </a:r>
            <a:r>
              <a:rPr lang="pt-BR" sz="2800" b="1" dirty="0">
                <a:solidFill>
                  <a:prstClr val="black"/>
                </a:solidFill>
              </a:rPr>
              <a:t>dos hipertensos 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920172"/>
              </p:ext>
            </p:extLst>
          </p:nvPr>
        </p:nvGraphicFramePr>
        <p:xfrm>
          <a:off x="2348345" y="2131218"/>
          <a:ext cx="8140143" cy="422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43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/>
        </p:nvSpPr>
        <p:spPr>
          <a:xfrm>
            <a:off x="2189018" y="211025"/>
            <a:ext cx="8340436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Objetivo 1: Ampliar a </a:t>
            </a:r>
            <a:r>
              <a:rPr lang="pt-BR" sz="2800" b="1" dirty="0" smtClean="0">
                <a:solidFill>
                  <a:schemeClr val="bg1"/>
                </a:solidFill>
              </a:rPr>
              <a:t>cobertura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Meta </a:t>
            </a:r>
            <a:r>
              <a:rPr lang="pt-BR" sz="2800" b="1" dirty="0" smtClean="0">
                <a:solidFill>
                  <a:schemeClr val="bg1"/>
                </a:solidFill>
              </a:rPr>
              <a:t>1.2: Cadastrar 100% dos Diabéticos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17220"/>
              </p:ext>
            </p:extLst>
          </p:nvPr>
        </p:nvGraphicFramePr>
        <p:xfrm>
          <a:off x="2757055" y="1516820"/>
          <a:ext cx="7460672" cy="473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41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23402" y="1678569"/>
            <a:ext cx="8784975" cy="433965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Meta 2.1 e </a:t>
            </a:r>
            <a:r>
              <a:rPr lang="pt-BR" sz="2800" dirty="0" smtClean="0">
                <a:solidFill>
                  <a:prstClr val="black"/>
                </a:solidFill>
              </a:rPr>
              <a:t>2.2. </a:t>
            </a:r>
            <a:r>
              <a:rPr lang="pt-BR" sz="2800" dirty="0">
                <a:solidFill>
                  <a:prstClr val="black"/>
                </a:solidFill>
              </a:rPr>
              <a:t>Realizar exame clínico apropriado em 100% dos hipertensos e </a:t>
            </a:r>
            <a:r>
              <a:rPr lang="pt-BR" sz="2800" dirty="0" smtClean="0">
                <a:solidFill>
                  <a:prstClr val="black"/>
                </a:solidFill>
              </a:rPr>
              <a:t>diabéticos.</a:t>
            </a:r>
          </a:p>
          <a:p>
            <a:endParaRPr lang="pt-BR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Meta 2.3. Realizar exame dos pés em 100% das pessoas com diabetes a cada 03 meses.</a:t>
            </a:r>
            <a:endParaRPr lang="pt-BR" sz="2800" dirty="0">
              <a:solidFill>
                <a:prstClr val="black"/>
              </a:solidFill>
            </a:endParaRPr>
          </a:p>
          <a:p>
            <a:pPr algn="ctr"/>
            <a:r>
              <a:rPr lang="pt-BR" sz="2800" dirty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pt-BR" sz="4000" b="1" dirty="0" smtClean="0">
                <a:solidFill>
                  <a:prstClr val="black"/>
                </a:solidFill>
              </a:rPr>
              <a:t>Metas alcançadas </a:t>
            </a:r>
            <a:r>
              <a:rPr lang="pt-BR" sz="4000" b="1" dirty="0">
                <a:solidFill>
                  <a:prstClr val="black"/>
                </a:solidFill>
              </a:rPr>
              <a:t>em 100</a:t>
            </a:r>
            <a:r>
              <a:rPr lang="pt-BR" sz="4000" b="1" dirty="0" smtClean="0">
                <a:solidFill>
                  <a:prstClr val="black"/>
                </a:solidFill>
              </a:rPr>
              <a:t>% nos 3 meses</a:t>
            </a:r>
            <a:endParaRPr lang="pt-BR" sz="4000" b="1" dirty="0">
              <a:solidFill>
                <a:prstClr val="black"/>
              </a:solidFill>
            </a:endParaRPr>
          </a:p>
          <a:p>
            <a:pPr algn="ctr"/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23402" y="289521"/>
            <a:ext cx="8784975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Objetivo 2: Melhorar a qualidade </a:t>
            </a:r>
            <a:r>
              <a:rPr lang="pt-BR" sz="2800" b="1" dirty="0" smtClean="0">
                <a:solidFill>
                  <a:prstClr val="black"/>
                </a:solidFill>
              </a:rPr>
              <a:t>atenção da a hipertensos e diabéticos </a:t>
            </a:r>
            <a:endParaRPr lang="pt-BR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88473" y="301951"/>
            <a:ext cx="9559635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Objetivo 2: Melhorar a qualidade </a:t>
            </a:r>
            <a:r>
              <a:rPr lang="pt-BR" sz="2800" b="1" dirty="0" smtClean="0">
                <a:solidFill>
                  <a:prstClr val="black"/>
                </a:solidFill>
              </a:rPr>
              <a:t>da atenção </a:t>
            </a:r>
            <a:r>
              <a:rPr lang="pt-BR" sz="2800" b="1" dirty="0">
                <a:solidFill>
                  <a:prstClr val="black"/>
                </a:solidFill>
              </a:rPr>
              <a:t>a hipertensos e diabéticos</a:t>
            </a:r>
          </a:p>
        </p:txBody>
      </p:sp>
      <p:sp>
        <p:nvSpPr>
          <p:cNvPr id="5" name="2 Rectángulo"/>
          <p:cNvSpPr/>
          <p:nvPr/>
        </p:nvSpPr>
        <p:spPr>
          <a:xfrm>
            <a:off x="1596980" y="1389693"/>
            <a:ext cx="8873544" cy="1384995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prstClr val="black"/>
                </a:solidFill>
              </a:rPr>
              <a:t>Meta 2.4.Garantir a 100% dos hipertensos  registrados a realização de exames complementares em dia de acordo com o protocolo. </a:t>
            </a:r>
            <a:endParaRPr lang="pt-BR" sz="2800" dirty="0">
              <a:solidFill>
                <a:prstClr val="black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99144"/>
              </p:ext>
            </p:extLst>
          </p:nvPr>
        </p:nvGraphicFramePr>
        <p:xfrm>
          <a:off x="2888672" y="3060123"/>
          <a:ext cx="6359235" cy="313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87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03513" y="301951"/>
            <a:ext cx="8784974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Objetivo 2: Melhorar a qualidade </a:t>
            </a:r>
            <a:r>
              <a:rPr lang="pt-BR" sz="2800" b="1" dirty="0" smtClean="0">
                <a:solidFill>
                  <a:prstClr val="black"/>
                </a:solidFill>
              </a:rPr>
              <a:t>da atenção </a:t>
            </a:r>
            <a:r>
              <a:rPr lang="pt-BR" sz="2800" b="1" dirty="0">
                <a:solidFill>
                  <a:prstClr val="black"/>
                </a:solidFill>
              </a:rPr>
              <a:t>a hipertensos e diabéticos</a:t>
            </a:r>
          </a:p>
        </p:txBody>
      </p:sp>
      <p:sp>
        <p:nvSpPr>
          <p:cNvPr id="7" name="Rectángulo 1"/>
          <p:cNvSpPr/>
          <p:nvPr/>
        </p:nvSpPr>
        <p:spPr>
          <a:xfrm>
            <a:off x="2034861" y="1535158"/>
            <a:ext cx="8139449" cy="98488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dirty="0" smtClean="0">
                <a:solidFill>
                  <a:prstClr val="black"/>
                </a:solidFill>
              </a:rPr>
              <a:t>      </a:t>
            </a:r>
            <a:r>
              <a:rPr lang="pt-BR" sz="2800" dirty="0" smtClean="0">
                <a:solidFill>
                  <a:prstClr val="black"/>
                </a:solidFill>
              </a:rPr>
              <a:t>Meta </a:t>
            </a:r>
            <a:r>
              <a:rPr lang="pt-BR" sz="2800" dirty="0">
                <a:solidFill>
                  <a:prstClr val="black"/>
                </a:solidFill>
              </a:rPr>
              <a:t>2.5: Garantir a 100% dos diabéticos a realização de exames complementares em </a:t>
            </a:r>
            <a:r>
              <a:rPr lang="pt-BR" sz="2800" dirty="0" smtClean="0">
                <a:solidFill>
                  <a:prstClr val="black"/>
                </a:solidFill>
              </a:rPr>
              <a:t>dia</a:t>
            </a:r>
            <a:r>
              <a:rPr lang="pt-BR" sz="30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710545" y="3758957"/>
            <a:ext cx="389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Inserir o gráfico com os valores!</a:t>
            </a:r>
            <a:endParaRPr lang="pt-BR" sz="36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999962"/>
              </p:ext>
            </p:extLst>
          </p:nvPr>
        </p:nvGraphicFramePr>
        <p:xfrm>
          <a:off x="3000777" y="3181081"/>
          <a:ext cx="6014434" cy="3052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5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49251" y="1189432"/>
            <a:ext cx="9839459" cy="1384995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prstClr val="black"/>
                </a:solidFill>
              </a:rPr>
              <a:t>Metas 2.6. </a:t>
            </a:r>
            <a:r>
              <a:rPr lang="pt-BR" sz="2800" dirty="0">
                <a:solidFill>
                  <a:prstClr val="black"/>
                </a:solidFill>
              </a:rPr>
              <a:t>Priorizar a prescrição de medicamentos da farmácia popular para 100% dos hipertensos </a:t>
            </a:r>
            <a:r>
              <a:rPr lang="pt-BR" sz="2800" dirty="0" smtClean="0">
                <a:solidFill>
                  <a:prstClr val="black"/>
                </a:solidFill>
              </a:rPr>
              <a:t>cadastrados </a:t>
            </a:r>
            <a:r>
              <a:rPr lang="pt-BR" sz="2800" dirty="0">
                <a:solidFill>
                  <a:prstClr val="black"/>
                </a:solidFill>
              </a:rPr>
              <a:t>na unidade de saúde.</a:t>
            </a: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695200"/>
              </p:ext>
            </p:extLst>
          </p:nvPr>
        </p:nvGraphicFramePr>
        <p:xfrm>
          <a:off x="498764" y="3142922"/>
          <a:ext cx="5001490" cy="350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3 CuadroTexto"/>
          <p:cNvSpPr txBox="1"/>
          <p:nvPr/>
        </p:nvSpPr>
        <p:spPr>
          <a:xfrm>
            <a:off x="720437" y="235325"/>
            <a:ext cx="10792689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Objetivo 2: Melhorar a qualidade </a:t>
            </a:r>
            <a:r>
              <a:rPr lang="pt-BR" sz="2800" b="1" dirty="0" smtClean="0">
                <a:solidFill>
                  <a:prstClr val="black"/>
                </a:solidFill>
              </a:rPr>
              <a:t>da atenção </a:t>
            </a:r>
            <a:r>
              <a:rPr lang="pt-BR" sz="2800" b="1" dirty="0">
                <a:solidFill>
                  <a:prstClr val="black"/>
                </a:solidFill>
              </a:rPr>
              <a:t>a hipertensos e diabéticos</a:t>
            </a:r>
          </a:p>
        </p:txBody>
      </p:sp>
      <p:sp>
        <p:nvSpPr>
          <p:cNvPr id="7" name="1 Rectángulo"/>
          <p:cNvSpPr/>
          <p:nvPr/>
        </p:nvSpPr>
        <p:spPr>
          <a:xfrm>
            <a:off x="6664036" y="3142923"/>
            <a:ext cx="5264727" cy="2985433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600" dirty="0" smtClean="0">
                <a:solidFill>
                  <a:prstClr val="black"/>
                </a:solidFill>
              </a:rPr>
              <a:t>Meta 2.7. </a:t>
            </a:r>
            <a:r>
              <a:rPr lang="pt-BR" sz="2600" dirty="0">
                <a:solidFill>
                  <a:prstClr val="black"/>
                </a:solidFill>
              </a:rPr>
              <a:t>Priorizar a prescrição de medicamentos da farmácia popular para 100% dos </a:t>
            </a:r>
            <a:r>
              <a:rPr lang="pt-BR" sz="2600" dirty="0" smtClean="0">
                <a:solidFill>
                  <a:prstClr val="black"/>
                </a:solidFill>
              </a:rPr>
              <a:t>diabéticos cadastrados </a:t>
            </a:r>
            <a:r>
              <a:rPr lang="pt-BR" sz="2600" dirty="0">
                <a:solidFill>
                  <a:prstClr val="black"/>
                </a:solidFill>
              </a:rPr>
              <a:t>na unidade de saúde</a:t>
            </a:r>
            <a:r>
              <a:rPr lang="pt-BR" sz="2600" dirty="0" smtClean="0">
                <a:solidFill>
                  <a:prstClr val="black"/>
                </a:solidFill>
              </a:rPr>
              <a:t>.</a:t>
            </a:r>
          </a:p>
          <a:p>
            <a:pPr algn="ctr"/>
            <a:endParaRPr lang="pt-BR" sz="2800" dirty="0">
              <a:solidFill>
                <a:prstClr val="black"/>
              </a:solidFill>
            </a:endParaRPr>
          </a:p>
          <a:p>
            <a:pPr algn="ctr"/>
            <a:r>
              <a:rPr lang="pt-BR" sz="2800" dirty="0" smtClean="0">
                <a:solidFill>
                  <a:prstClr val="black"/>
                </a:solidFill>
              </a:rPr>
              <a:t>Meta atingida em 100% em todos os meses</a:t>
            </a: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16570" y="1299375"/>
            <a:ext cx="8552063" cy="1384995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Meta </a:t>
            </a:r>
            <a:r>
              <a:rPr lang="pt-BR" sz="2800" b="1" dirty="0" smtClean="0">
                <a:solidFill>
                  <a:prstClr val="black"/>
                </a:solidFill>
              </a:rPr>
              <a:t>2.8 e 2.9. </a:t>
            </a:r>
            <a:r>
              <a:rPr lang="pt-BR" sz="2800" b="1" dirty="0">
                <a:solidFill>
                  <a:prstClr val="black"/>
                </a:solidFill>
              </a:rPr>
              <a:t>Realizar avaliação da necessidade de atendimento odontológico em 100% dos  usuários </a:t>
            </a:r>
            <a:r>
              <a:rPr lang="pt-BR" sz="2800" b="1" dirty="0" smtClean="0">
                <a:solidFill>
                  <a:prstClr val="black"/>
                </a:solidFill>
              </a:rPr>
              <a:t>hipertensos e diabéticos</a:t>
            </a:r>
            <a:r>
              <a:rPr lang="pt-BR" sz="2800" dirty="0" smtClean="0">
                <a:solidFill>
                  <a:prstClr val="black"/>
                </a:solidFill>
              </a:rPr>
              <a:t>.</a:t>
            </a:r>
            <a:endParaRPr lang="pt-BR" sz="2800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352038"/>
              </p:ext>
            </p:extLst>
          </p:nvPr>
        </p:nvGraphicFramePr>
        <p:xfrm>
          <a:off x="707230" y="3228110"/>
          <a:ext cx="5167097" cy="325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3614"/>
              </p:ext>
            </p:extLst>
          </p:nvPr>
        </p:nvGraphicFramePr>
        <p:xfrm>
          <a:off x="6650181" y="3241963"/>
          <a:ext cx="5153891" cy="325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3 CuadroTexto"/>
          <p:cNvSpPr txBox="1"/>
          <p:nvPr/>
        </p:nvSpPr>
        <p:spPr>
          <a:xfrm>
            <a:off x="965915" y="235325"/>
            <a:ext cx="10135673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Objetivo 2: Melhorar a qualidade </a:t>
            </a:r>
            <a:r>
              <a:rPr lang="pt-BR" sz="2800" b="1" dirty="0" smtClean="0">
                <a:solidFill>
                  <a:prstClr val="black"/>
                </a:solidFill>
              </a:rPr>
              <a:t>da atenção </a:t>
            </a:r>
            <a:r>
              <a:rPr lang="pt-BR" sz="2800" b="1" dirty="0">
                <a:solidFill>
                  <a:prstClr val="black"/>
                </a:solidFill>
              </a:rPr>
              <a:t>a hipertensos e diabéticos</a:t>
            </a:r>
          </a:p>
        </p:txBody>
      </p:sp>
    </p:spTree>
    <p:extLst>
      <p:ext uri="{BB962C8B-B14F-4D97-AF65-F5344CB8AC3E}">
        <p14:creationId xmlns:p14="http://schemas.microsoft.com/office/powerpoint/2010/main" val="22306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97410" y="2437301"/>
            <a:ext cx="8568952" cy="2246769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prstClr val="black"/>
                </a:solidFill>
              </a:rPr>
              <a:t>Metas 3.1 e </a:t>
            </a:r>
            <a:r>
              <a:rPr lang="pt-BR" sz="2800" dirty="0" smtClean="0">
                <a:solidFill>
                  <a:prstClr val="black"/>
                </a:solidFill>
              </a:rPr>
              <a:t>3.2. </a:t>
            </a:r>
            <a:r>
              <a:rPr lang="pt-BR" sz="2800" dirty="0">
                <a:solidFill>
                  <a:prstClr val="black"/>
                </a:solidFill>
              </a:rPr>
              <a:t>Buscar 100% dos hipertensos  e diabéticos faltosos às consultas na unidade de saúde conforme a periodicidade recomendada.</a:t>
            </a:r>
          </a:p>
          <a:p>
            <a:pPr algn="ctr"/>
            <a:endParaRPr lang="es-BO" sz="2800" dirty="0">
              <a:solidFill>
                <a:prstClr val="black"/>
              </a:solidFill>
            </a:endParaRPr>
          </a:p>
          <a:p>
            <a:pPr algn="ctr"/>
            <a:r>
              <a:rPr lang="es-BO" sz="2800" b="1" dirty="0" smtClean="0">
                <a:solidFill>
                  <a:prstClr val="black"/>
                </a:solidFill>
              </a:rPr>
              <a:t>Metas </a:t>
            </a:r>
            <a:r>
              <a:rPr lang="pt-BR" sz="2800" b="1" dirty="0" smtClean="0">
                <a:solidFill>
                  <a:prstClr val="black"/>
                </a:solidFill>
              </a:rPr>
              <a:t>alcançadas </a:t>
            </a:r>
            <a:r>
              <a:rPr lang="pt-BR" sz="2800" b="1" dirty="0">
                <a:solidFill>
                  <a:prstClr val="black"/>
                </a:solidFill>
              </a:rPr>
              <a:t>em 100</a:t>
            </a:r>
            <a:r>
              <a:rPr lang="pt-BR" sz="2800" b="1" dirty="0" smtClean="0">
                <a:solidFill>
                  <a:prstClr val="black"/>
                </a:solidFill>
              </a:rPr>
              <a:t>%</a:t>
            </a:r>
            <a:r>
              <a:rPr lang="es-BO" sz="2800" b="1" dirty="0" smtClean="0">
                <a:solidFill>
                  <a:prstClr val="black"/>
                </a:solidFill>
              </a:rPr>
              <a:t> em todos os meses</a:t>
            </a:r>
            <a:endParaRPr lang="pt-BR" sz="2800" b="1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88642" y="620688"/>
            <a:ext cx="10586434" cy="1077218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black"/>
                </a:solidFill>
              </a:rPr>
              <a:t>Objetivo 3: Melhorar a adesão da atenção a hipertensos e diabéticos</a:t>
            </a:r>
          </a:p>
        </p:txBody>
      </p:sp>
    </p:spTree>
    <p:extLst>
      <p:ext uri="{BB962C8B-B14F-4D97-AF65-F5344CB8AC3E}">
        <p14:creationId xmlns:p14="http://schemas.microsoft.com/office/powerpoint/2010/main" val="8273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96980" y="391240"/>
            <a:ext cx="9350062" cy="1077218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black"/>
                </a:solidFill>
              </a:rPr>
              <a:t>Objetivo 4: Melhorar </a:t>
            </a:r>
            <a:r>
              <a:rPr lang="pt-BR" sz="3200" b="1" dirty="0" smtClean="0">
                <a:solidFill>
                  <a:prstClr val="black"/>
                </a:solidFill>
              </a:rPr>
              <a:t>o registro </a:t>
            </a:r>
            <a:r>
              <a:rPr lang="pt-BR" sz="3200" b="1" dirty="0">
                <a:solidFill>
                  <a:prstClr val="black"/>
                </a:solidFill>
              </a:rPr>
              <a:t>das </a:t>
            </a:r>
            <a:r>
              <a:rPr lang="pt-BR" sz="3200" b="1" dirty="0" smtClean="0">
                <a:solidFill>
                  <a:prstClr val="black"/>
                </a:solidFill>
              </a:rPr>
              <a:t>informações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35560" y="1700987"/>
            <a:ext cx="8136904" cy="5078313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sz="2400" b="1" dirty="0">
              <a:solidFill>
                <a:prstClr val="black"/>
              </a:solidFill>
            </a:endParaRPr>
          </a:p>
          <a:p>
            <a:r>
              <a:rPr lang="pt-BR" sz="2800" dirty="0">
                <a:solidFill>
                  <a:prstClr val="black"/>
                </a:solidFill>
              </a:rPr>
              <a:t>Meta 4.1: Manter ficha de acompanhamento de 100% dos hipertensos cadastrados na unidade de saúde.</a:t>
            </a:r>
          </a:p>
          <a:p>
            <a:endParaRPr lang="pt-BR" sz="2800" dirty="0">
              <a:solidFill>
                <a:prstClr val="black"/>
              </a:solidFill>
            </a:endParaRPr>
          </a:p>
          <a:p>
            <a:r>
              <a:rPr lang="pt-BR" sz="2800" dirty="0">
                <a:solidFill>
                  <a:prstClr val="black"/>
                </a:solidFill>
              </a:rPr>
              <a:t>Meta 4.2: Manter ficha de acompanhamento de 100% dos diabéticos cadastrados na unidade de saúde.</a:t>
            </a:r>
          </a:p>
          <a:p>
            <a:endParaRPr lang="pt-BR" sz="2400" b="1" dirty="0">
              <a:solidFill>
                <a:prstClr val="black"/>
              </a:solidFill>
            </a:endParaRPr>
          </a:p>
          <a:p>
            <a:pPr algn="ctr"/>
            <a:r>
              <a:rPr lang="pt-BR" sz="2800" b="1" dirty="0" smtClean="0">
                <a:solidFill>
                  <a:prstClr val="black"/>
                </a:solidFill>
              </a:rPr>
              <a:t>Metas alcançadas </a:t>
            </a:r>
            <a:r>
              <a:rPr lang="pt-BR" sz="2800" b="1" dirty="0">
                <a:solidFill>
                  <a:prstClr val="black"/>
                </a:solidFill>
              </a:rPr>
              <a:t>em 100</a:t>
            </a:r>
            <a:r>
              <a:rPr lang="pt-BR" sz="2800" b="1" dirty="0" smtClean="0">
                <a:solidFill>
                  <a:prstClr val="black"/>
                </a:solidFill>
              </a:rPr>
              <a:t>% em todos os meses</a:t>
            </a:r>
            <a:endParaRPr lang="pt-BR" sz="2800" b="1" dirty="0">
              <a:solidFill>
                <a:prstClr val="black"/>
              </a:solidFill>
            </a:endParaRPr>
          </a:p>
          <a:p>
            <a:r>
              <a:rPr lang="es-BO" sz="2400" b="1" dirty="0">
                <a:solidFill>
                  <a:prstClr val="black"/>
                </a:solidFill>
              </a:rPr>
              <a:t>   </a:t>
            </a:r>
            <a:endParaRPr lang="pt-B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482565" y="1409585"/>
            <a:ext cx="2577427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Hipertensão</a:t>
            </a:r>
            <a:r>
              <a:rPr lang="es-BO" dirty="0">
                <a:solidFill>
                  <a:prstClr val="white"/>
                </a:solidFill>
              </a:rPr>
              <a:t> 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2" name="11 Flecha izquierda y derecha"/>
          <p:cNvSpPr/>
          <p:nvPr/>
        </p:nvSpPr>
        <p:spPr>
          <a:xfrm>
            <a:off x="5235896" y="1486273"/>
            <a:ext cx="1216152" cy="484632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698984" y="1447685"/>
            <a:ext cx="3528392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BO" sz="2800" b="1" dirty="0">
                <a:solidFill>
                  <a:prstClr val="black"/>
                </a:solidFill>
              </a:rPr>
              <a:t>Diabetes </a:t>
            </a:r>
            <a:r>
              <a:rPr lang="es-BO" sz="2800" b="1" dirty="0" smtClean="0">
                <a:solidFill>
                  <a:prstClr val="black"/>
                </a:solidFill>
              </a:rPr>
              <a:t>mellitus </a:t>
            </a:r>
            <a:endParaRPr lang="pt-BR" sz="2800" b="1" dirty="0">
              <a:solidFill>
                <a:prstClr val="black"/>
              </a:solidFill>
            </a:endParaRPr>
          </a:p>
        </p:txBody>
      </p:sp>
      <p:sp>
        <p:nvSpPr>
          <p:cNvPr id="19" name="18 Flecha curvada hacia la derecha"/>
          <p:cNvSpPr/>
          <p:nvPr/>
        </p:nvSpPr>
        <p:spPr>
          <a:xfrm rot="20603463">
            <a:off x="3543733" y="2764421"/>
            <a:ext cx="881100" cy="1113265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0" name="19 Flecha curvada hacia la izquierda"/>
          <p:cNvSpPr/>
          <p:nvPr/>
        </p:nvSpPr>
        <p:spPr>
          <a:xfrm rot="1271864">
            <a:off x="7857464" y="2673124"/>
            <a:ext cx="731520" cy="1216152"/>
          </a:xfrm>
          <a:prstGeom prst="curvedLeftArrow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541523" y="2585815"/>
            <a:ext cx="3120816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Fatores</a:t>
            </a:r>
            <a:r>
              <a:rPr lang="es-BO" sz="2800" b="1" dirty="0">
                <a:solidFill>
                  <a:prstClr val="black"/>
                </a:solidFill>
              </a:rPr>
              <a:t> de risco cardiovasculares </a:t>
            </a:r>
            <a:endParaRPr lang="pt-BR" sz="2800" b="1" dirty="0">
              <a:solidFill>
                <a:prstClr val="black"/>
              </a:solidFill>
            </a:endParaRPr>
          </a:p>
        </p:txBody>
      </p:sp>
      <p:sp>
        <p:nvSpPr>
          <p:cNvPr id="22" name="21 Flecha curvada hacia la derecha"/>
          <p:cNvSpPr/>
          <p:nvPr/>
        </p:nvSpPr>
        <p:spPr>
          <a:xfrm>
            <a:off x="2671509" y="2105083"/>
            <a:ext cx="1163940" cy="2431938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3" name="22 Flecha curvada hacia la izquierda"/>
          <p:cNvSpPr/>
          <p:nvPr/>
        </p:nvSpPr>
        <p:spPr>
          <a:xfrm>
            <a:off x="8555039" y="2105083"/>
            <a:ext cx="1151377" cy="2431938"/>
          </a:xfrm>
          <a:prstGeom prst="curvedLeftArrow">
            <a:avLst>
              <a:gd name="adj1" fmla="val 25000"/>
              <a:gd name="adj2" fmla="val 50000"/>
              <a:gd name="adj3" fmla="val 20036"/>
            </a:avLst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799857" y="3875055"/>
            <a:ext cx="2862483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</a:rPr>
              <a:t>Complicações</a:t>
            </a:r>
          </a:p>
          <a:p>
            <a:r>
              <a:rPr lang="pt-BR" sz="2800" b="1" dirty="0">
                <a:solidFill>
                  <a:prstClr val="black"/>
                </a:solidFill>
              </a:rPr>
              <a:t>   orgânicas  </a:t>
            </a:r>
          </a:p>
        </p:txBody>
      </p:sp>
      <p:sp>
        <p:nvSpPr>
          <p:cNvPr id="1025" name="1024 Flecha izquierda, derecha y arriba"/>
          <p:cNvSpPr/>
          <p:nvPr/>
        </p:nvSpPr>
        <p:spPr>
          <a:xfrm>
            <a:off x="5623021" y="4829162"/>
            <a:ext cx="1216152" cy="850392"/>
          </a:xfrm>
          <a:prstGeom prst="leftRightUpArrow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27" name="1026 CuadroTexto"/>
          <p:cNvSpPr txBox="1"/>
          <p:nvPr/>
        </p:nvSpPr>
        <p:spPr>
          <a:xfrm>
            <a:off x="1582588" y="5085185"/>
            <a:ext cx="3703485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Rins</a:t>
            </a:r>
            <a:r>
              <a:rPr lang="es-BO" sz="2400" b="1" dirty="0">
                <a:solidFill>
                  <a:prstClr val="black"/>
                </a:solidFill>
              </a:rPr>
              <a:t>, </a:t>
            </a:r>
            <a:r>
              <a:rPr lang="es-BO" sz="2400" b="1" dirty="0" err="1">
                <a:solidFill>
                  <a:prstClr val="black"/>
                </a:solidFill>
              </a:rPr>
              <a:t>cérebro</a:t>
            </a:r>
            <a:r>
              <a:rPr lang="es-BO" sz="2400" b="1" dirty="0">
                <a:solidFill>
                  <a:prstClr val="black"/>
                </a:solidFill>
              </a:rPr>
              <a:t>, </a:t>
            </a:r>
            <a:r>
              <a:rPr lang="pt-BR" sz="2400" b="1" dirty="0">
                <a:solidFill>
                  <a:prstClr val="black"/>
                </a:solidFill>
              </a:rPr>
              <a:t>coração</a:t>
            </a:r>
            <a:r>
              <a:rPr lang="es-BO" sz="2400" b="1" dirty="0">
                <a:solidFill>
                  <a:prstClr val="black"/>
                </a:solidFill>
              </a:rPr>
              <a:t> 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1028" name="1027 CuadroTexto"/>
          <p:cNvSpPr txBox="1"/>
          <p:nvPr/>
        </p:nvSpPr>
        <p:spPr>
          <a:xfrm>
            <a:off x="7176121" y="5085185"/>
            <a:ext cx="3311617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Nervos</a:t>
            </a:r>
            <a:r>
              <a:rPr lang="es-BO" sz="2400" b="1" dirty="0">
                <a:solidFill>
                  <a:prstClr val="black"/>
                </a:solidFill>
              </a:rPr>
              <a:t> </a:t>
            </a:r>
            <a:r>
              <a:rPr lang="pt-BR" sz="2400" b="1" dirty="0">
                <a:solidFill>
                  <a:prstClr val="black"/>
                </a:solidFill>
              </a:rPr>
              <a:t>periféricos, ósseas</a:t>
            </a:r>
            <a:r>
              <a:rPr lang="es-BO" sz="2400" b="1" dirty="0">
                <a:solidFill>
                  <a:prstClr val="black"/>
                </a:solidFill>
              </a:rPr>
              <a:t> 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1029" name="1028 Flecha curvada hacia la izquierda"/>
          <p:cNvSpPr/>
          <p:nvPr/>
        </p:nvSpPr>
        <p:spPr>
          <a:xfrm rot="7628191">
            <a:off x="3313719" y="5675244"/>
            <a:ext cx="926655" cy="1216152"/>
          </a:xfrm>
          <a:prstGeom prst="curvedLeftArrow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30" name="1029 CuadroTexto"/>
          <p:cNvSpPr txBox="1"/>
          <p:nvPr/>
        </p:nvSpPr>
        <p:spPr>
          <a:xfrm>
            <a:off x="4602206" y="6011548"/>
            <a:ext cx="3257783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Mudanças</a:t>
            </a:r>
            <a:r>
              <a:rPr lang="es-BO" sz="2400" b="1" dirty="0">
                <a:solidFill>
                  <a:prstClr val="black"/>
                </a:solidFill>
              </a:rPr>
              <a:t> de estilos de vida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1031" name="1030 Flecha curvada hacia la derecha"/>
          <p:cNvSpPr/>
          <p:nvPr/>
        </p:nvSpPr>
        <p:spPr>
          <a:xfrm rot="12925006">
            <a:off x="8227282" y="5919854"/>
            <a:ext cx="887233" cy="1016808"/>
          </a:xfrm>
          <a:prstGeom prst="curvedRightArrow">
            <a:avLst>
              <a:gd name="adj1" fmla="val 25000"/>
              <a:gd name="adj2" fmla="val 50000"/>
              <a:gd name="adj3" fmla="val 42167"/>
            </a:avLst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00892" y="346364"/>
            <a:ext cx="517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INTRODUÇÃO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13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03512" y="2852937"/>
            <a:ext cx="8784976" cy="2246769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</a:rPr>
              <a:t> </a:t>
            </a:r>
            <a:r>
              <a:rPr lang="pt-BR" sz="2800" dirty="0">
                <a:solidFill>
                  <a:prstClr val="black"/>
                </a:solidFill>
              </a:rPr>
              <a:t>Metas 5.1 e </a:t>
            </a:r>
            <a:r>
              <a:rPr lang="pt-BR" sz="2800" dirty="0" smtClean="0">
                <a:solidFill>
                  <a:prstClr val="black"/>
                </a:solidFill>
              </a:rPr>
              <a:t>5.2. </a:t>
            </a:r>
            <a:r>
              <a:rPr lang="pt-BR" sz="2800" dirty="0">
                <a:solidFill>
                  <a:prstClr val="black"/>
                </a:solidFill>
              </a:rPr>
              <a:t>Realizar estratificação do risco cardiovascular em 100% dos hipertensos  e diabéticos cadastrados na unidade de saúde.</a:t>
            </a:r>
          </a:p>
          <a:p>
            <a:pPr algn="ctr"/>
            <a:endParaRPr lang="es-BO" sz="2800" dirty="0">
              <a:solidFill>
                <a:prstClr val="black"/>
              </a:solidFill>
            </a:endParaRPr>
          </a:p>
          <a:p>
            <a:pPr algn="ctr"/>
            <a:r>
              <a:rPr lang="pt-BR" sz="2800" b="1" dirty="0" smtClean="0">
                <a:solidFill>
                  <a:prstClr val="black"/>
                </a:solidFill>
              </a:rPr>
              <a:t>Metas alcançadas </a:t>
            </a:r>
            <a:r>
              <a:rPr lang="pt-BR" sz="2800" b="1" dirty="0">
                <a:solidFill>
                  <a:prstClr val="black"/>
                </a:solidFill>
              </a:rPr>
              <a:t>em 100</a:t>
            </a:r>
            <a:r>
              <a:rPr lang="pt-BR" sz="2800" b="1" dirty="0" smtClean="0">
                <a:solidFill>
                  <a:prstClr val="black"/>
                </a:solidFill>
              </a:rPr>
              <a:t>% em todos os meses</a:t>
            </a:r>
            <a:endParaRPr lang="pt-BR" sz="2800" b="1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56069" y="670457"/>
            <a:ext cx="10212946" cy="1077218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black"/>
                </a:solidFill>
              </a:rPr>
              <a:t>Objetivo 5:  Mapear hipertensos e diabéticos de risco para doença </a:t>
            </a:r>
            <a:r>
              <a:rPr lang="pt-BR" sz="3200" b="1" dirty="0" smtClean="0">
                <a:solidFill>
                  <a:prstClr val="black"/>
                </a:solidFill>
              </a:rPr>
              <a:t>cardiovascular</a:t>
            </a:r>
            <a:endParaRPr lang="pt-B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99142" y="1484785"/>
            <a:ext cx="9581583" cy="4524315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600" dirty="0" smtClean="0">
                <a:solidFill>
                  <a:prstClr val="black"/>
                </a:solidFill>
              </a:rPr>
              <a:t>Metas </a:t>
            </a:r>
            <a:r>
              <a:rPr lang="pt-BR" sz="2600" dirty="0">
                <a:solidFill>
                  <a:prstClr val="black"/>
                </a:solidFill>
              </a:rPr>
              <a:t>6.1 e </a:t>
            </a:r>
            <a:r>
              <a:rPr lang="pt-BR" sz="2600" dirty="0" smtClean="0">
                <a:solidFill>
                  <a:prstClr val="black"/>
                </a:solidFill>
              </a:rPr>
              <a:t>6.2. </a:t>
            </a:r>
            <a:r>
              <a:rPr lang="pt-BR" sz="2600" dirty="0">
                <a:solidFill>
                  <a:prstClr val="black"/>
                </a:solidFill>
              </a:rPr>
              <a:t>Garantir orientação nutricional sobre alimentação saudável a 100% dos hipertensos e diabéticos </a:t>
            </a:r>
          </a:p>
          <a:p>
            <a:r>
              <a:rPr lang="pt-BR" sz="2600" dirty="0" smtClean="0">
                <a:solidFill>
                  <a:prstClr val="black"/>
                </a:solidFill>
              </a:rPr>
              <a:t>Metas </a:t>
            </a:r>
            <a:r>
              <a:rPr lang="pt-BR" sz="2600" dirty="0">
                <a:solidFill>
                  <a:prstClr val="black"/>
                </a:solidFill>
              </a:rPr>
              <a:t>6.3 e </a:t>
            </a:r>
            <a:r>
              <a:rPr lang="pt-BR" sz="2600" dirty="0" smtClean="0">
                <a:solidFill>
                  <a:prstClr val="black"/>
                </a:solidFill>
              </a:rPr>
              <a:t>6.4. Garantir </a:t>
            </a:r>
            <a:r>
              <a:rPr lang="pt-BR" sz="2600" dirty="0">
                <a:solidFill>
                  <a:prstClr val="black"/>
                </a:solidFill>
              </a:rPr>
              <a:t>orientação em relação à prática regular de atividade física a 100% dos usuários </a:t>
            </a:r>
            <a:r>
              <a:rPr lang="pt-BR" sz="2600" dirty="0" smtClean="0">
                <a:solidFill>
                  <a:prstClr val="black"/>
                </a:solidFill>
              </a:rPr>
              <a:t>hipertensos e diabéticos.</a:t>
            </a:r>
            <a:endParaRPr lang="pt-BR" sz="2600" dirty="0">
              <a:solidFill>
                <a:prstClr val="black"/>
              </a:solidFill>
            </a:endParaRPr>
          </a:p>
          <a:p>
            <a:r>
              <a:rPr lang="pt-BR" sz="2600" dirty="0" smtClean="0">
                <a:solidFill>
                  <a:prstClr val="black"/>
                </a:solidFill>
              </a:rPr>
              <a:t>Metas </a:t>
            </a:r>
            <a:r>
              <a:rPr lang="pt-BR" sz="2600" dirty="0">
                <a:solidFill>
                  <a:prstClr val="black"/>
                </a:solidFill>
              </a:rPr>
              <a:t>6.5  e </a:t>
            </a:r>
            <a:r>
              <a:rPr lang="pt-BR" sz="2600" dirty="0" smtClean="0">
                <a:solidFill>
                  <a:prstClr val="black"/>
                </a:solidFill>
              </a:rPr>
              <a:t>6.6. Garantir </a:t>
            </a:r>
            <a:r>
              <a:rPr lang="pt-BR" sz="2600" dirty="0">
                <a:solidFill>
                  <a:prstClr val="black"/>
                </a:solidFill>
              </a:rPr>
              <a:t>orientação sobre os riscos do tabagismo a 100% dos usuários hipertensos  e diabéticos</a:t>
            </a:r>
          </a:p>
          <a:p>
            <a:r>
              <a:rPr lang="pt-BR" sz="2600" dirty="0" smtClean="0">
                <a:solidFill>
                  <a:prstClr val="black"/>
                </a:solidFill>
              </a:rPr>
              <a:t>Metas </a:t>
            </a:r>
            <a:r>
              <a:rPr lang="pt-BR" sz="2600" dirty="0">
                <a:solidFill>
                  <a:prstClr val="black"/>
                </a:solidFill>
              </a:rPr>
              <a:t>6.7 e </a:t>
            </a:r>
            <a:r>
              <a:rPr lang="pt-BR" sz="2600" dirty="0" smtClean="0">
                <a:solidFill>
                  <a:prstClr val="black"/>
                </a:solidFill>
              </a:rPr>
              <a:t>6.8. Garantir </a:t>
            </a:r>
            <a:r>
              <a:rPr lang="pt-BR" sz="2600" dirty="0">
                <a:solidFill>
                  <a:prstClr val="black"/>
                </a:solidFill>
              </a:rPr>
              <a:t>orientação sobre higiene bucal a 100% dos usuários hipertensos e diabéticos </a:t>
            </a:r>
            <a:endParaRPr lang="pt-BR" sz="2600" dirty="0" smtClean="0">
              <a:solidFill>
                <a:prstClr val="black"/>
              </a:solidFill>
            </a:endParaRPr>
          </a:p>
          <a:p>
            <a:endParaRPr lang="pt-BR" sz="2600" dirty="0">
              <a:solidFill>
                <a:prstClr val="black"/>
              </a:solidFill>
            </a:endParaRPr>
          </a:p>
          <a:p>
            <a:pPr algn="ctr"/>
            <a:r>
              <a:rPr lang="es-BO" sz="2800" dirty="0">
                <a:solidFill>
                  <a:prstClr val="black"/>
                </a:solidFill>
              </a:rPr>
              <a:t>            </a:t>
            </a:r>
            <a:r>
              <a:rPr lang="pt-BR" sz="2800" b="1" dirty="0">
                <a:solidFill>
                  <a:prstClr val="black"/>
                </a:solidFill>
              </a:rPr>
              <a:t> Metas alcançadas em 100</a:t>
            </a:r>
            <a:r>
              <a:rPr lang="pt-BR" sz="2800" b="1" dirty="0" smtClean="0">
                <a:solidFill>
                  <a:prstClr val="black"/>
                </a:solidFill>
              </a:rPr>
              <a:t>% em todos os meses</a:t>
            </a:r>
            <a:endParaRPr lang="pt-BR" sz="2800" b="1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299141" y="165167"/>
            <a:ext cx="9581583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Objetivo 6: Promover a saúde dos hipertensos e diabéticos</a:t>
            </a: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6417" y="1204791"/>
            <a:ext cx="11305309" cy="5293757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prstClr val="black"/>
                </a:solidFill>
              </a:rPr>
              <a:t>A </a:t>
            </a:r>
            <a:r>
              <a:rPr lang="pt-BR" sz="2600" b="1" dirty="0">
                <a:solidFill>
                  <a:prstClr val="black"/>
                </a:solidFill>
              </a:rPr>
              <a:t>intervenção: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600" dirty="0">
                <a:solidFill>
                  <a:prstClr val="black"/>
                </a:solidFill>
              </a:rPr>
              <a:t>Propiciou a ampliação da cobertura da atenção à </a:t>
            </a:r>
            <a:r>
              <a:rPr lang="pt-BR" sz="2600" dirty="0" smtClean="0">
                <a:solidFill>
                  <a:prstClr val="black"/>
                </a:solidFill>
              </a:rPr>
              <a:t>população-alvo </a:t>
            </a:r>
            <a:r>
              <a:rPr lang="pt-BR" sz="2600" dirty="0">
                <a:solidFill>
                  <a:prstClr val="black"/>
                </a:solidFill>
              </a:rPr>
              <a:t>da </a:t>
            </a:r>
            <a:r>
              <a:rPr lang="pt-BR" sz="2600" dirty="0" smtClean="0">
                <a:solidFill>
                  <a:prstClr val="black"/>
                </a:solidFill>
              </a:rPr>
              <a:t>intervenção, com 95,9% e 100%, respectivamente.  </a:t>
            </a:r>
            <a:endParaRPr lang="pt-BR" sz="26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pt-BR" sz="2600" dirty="0" smtClean="0">
                <a:solidFill>
                  <a:prstClr val="black"/>
                </a:solidFill>
              </a:rPr>
              <a:t>Melhoria </a:t>
            </a:r>
            <a:r>
              <a:rPr lang="pt-BR" sz="2600" dirty="0">
                <a:solidFill>
                  <a:prstClr val="black"/>
                </a:solidFill>
              </a:rPr>
              <a:t>da qualidade do atendimento </a:t>
            </a:r>
            <a:r>
              <a:rPr lang="pt-BR" sz="2600" dirty="0" smtClean="0">
                <a:solidFill>
                  <a:prstClr val="black"/>
                </a:solidFill>
              </a:rPr>
              <a:t>e acolhimento aos </a:t>
            </a:r>
            <a:r>
              <a:rPr lang="pt-BR" sz="2600" dirty="0">
                <a:solidFill>
                  <a:prstClr val="black"/>
                </a:solidFill>
              </a:rPr>
              <a:t>Hipertensos e Diabéticos.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600" dirty="0">
                <a:solidFill>
                  <a:prstClr val="black"/>
                </a:solidFill>
              </a:rPr>
              <a:t>Incorporamos as ações desenvolvidas durante a intervenção a nossa rotina de trabalho, incentivando também o desenvolvimento de outros programas como a atenção às gestantes, idosos e crianças.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600" dirty="0">
                <a:solidFill>
                  <a:prstClr val="black"/>
                </a:solidFill>
              </a:rPr>
              <a:t>Aprendemos a trabalhar em equipe.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600" dirty="0">
                <a:solidFill>
                  <a:prstClr val="black"/>
                </a:solidFill>
              </a:rPr>
              <a:t>Melhoramos nossa preparação científica.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600" dirty="0">
                <a:solidFill>
                  <a:prstClr val="black"/>
                </a:solidFill>
              </a:rPr>
              <a:t>Trabalhamos de forma planejada.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600" dirty="0">
                <a:solidFill>
                  <a:prstClr val="black"/>
                </a:solidFill>
              </a:rPr>
              <a:t>Contamos com o apoio da comunidade nas tarefas desenvolvidas na Saúde</a:t>
            </a:r>
            <a:r>
              <a:rPr lang="pt-BR" sz="2600" dirty="0" smtClean="0">
                <a:solidFill>
                  <a:prstClr val="black"/>
                </a:solidFill>
              </a:rPr>
              <a:t>.</a:t>
            </a:r>
            <a:endParaRPr lang="pt-BR" sz="2700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48199" y="281648"/>
            <a:ext cx="544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DISCUSSÃO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5173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75775" y="265965"/>
            <a:ext cx="7920506" cy="750975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Dificuldades </a:t>
            </a:r>
            <a:r>
              <a:rPr lang="pt-BR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encontradas 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32586" y="1604655"/>
            <a:ext cx="9929611" cy="4805675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pt-BR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Alguns dias </a:t>
            </a:r>
            <a:r>
              <a:rPr lang="pt-BR" sz="24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feriados </a:t>
            </a:r>
            <a:r>
              <a:rPr lang="pt-BR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municipais e estaduais, final do ano e chuvas intensas durante a intervenção, além dos usuários que não conseguimos atender durante este período porque trabalham e que não conseguiram assistir às consultas</a:t>
            </a:r>
            <a:r>
              <a:rPr lang="pt-BR" sz="24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endParaRPr lang="en-US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pt-BR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Brasileia tem uma população total de mais de 22 mil habitantes e apenas um hospital pequeno para garantir a demanda de exames de toda população. Os usuários quase todos são de baixa renda e não podem fazer no privado</a:t>
            </a:r>
            <a:r>
              <a:rPr lang="pt-BR" sz="24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endParaRPr lang="en-US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  <a:buFont typeface="Symbol" panose="05050102010706020507" pitchFamily="18" charset="2"/>
              <a:buChar char=""/>
            </a:pPr>
            <a:r>
              <a:rPr lang="pt-BR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Inicialmente acreditamos que somente o dentista deveria </a:t>
            </a:r>
            <a:r>
              <a:rPr lang="pt-BR" sz="24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fazer </a:t>
            </a:r>
            <a:r>
              <a:rPr lang="pt-BR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avaliação odontológica.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17577" y="235743"/>
            <a:ext cx="2903359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BO" sz="3600" b="1" dirty="0">
                <a:solidFill>
                  <a:prstClr val="black"/>
                </a:solidFill>
              </a:rPr>
              <a:t>Intervenção </a:t>
            </a:r>
            <a:endParaRPr lang="pt-BR" sz="3600" b="1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 flipH="1">
            <a:off x="1913384" y="1988840"/>
            <a:ext cx="8460432" cy="3693319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600" dirty="0">
                <a:solidFill>
                  <a:prstClr val="black"/>
                </a:solidFill>
              </a:rPr>
              <a:t>A  comunidade   foi </a:t>
            </a:r>
            <a:r>
              <a:rPr lang="pt-BR" sz="2600" dirty="0" smtClean="0">
                <a:solidFill>
                  <a:prstClr val="black"/>
                </a:solidFill>
              </a:rPr>
              <a:t>favorecida, mas a equipe toda considerou que será necessário alcançar maior impacto na comunidade com as  melhorias no atendimento   e com a experiência desenvolvida.</a:t>
            </a:r>
            <a:endParaRPr lang="pt-BR" sz="26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pt-BR" sz="2600" dirty="0">
                <a:solidFill>
                  <a:prstClr val="black"/>
                </a:solidFill>
              </a:rPr>
              <a:t>Melhoria dos indicadores de saúde da </a:t>
            </a:r>
            <a:r>
              <a:rPr lang="pt-BR" sz="2600" dirty="0" smtClean="0">
                <a:solidFill>
                  <a:prstClr val="black"/>
                </a:solidFill>
              </a:rPr>
              <a:t>área.</a:t>
            </a:r>
            <a:endParaRPr lang="pt-BR" sz="26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pt-BR" sz="2600" dirty="0">
                <a:solidFill>
                  <a:prstClr val="black"/>
                </a:solidFill>
              </a:rPr>
              <a:t>Os usuários ficaram satisfeitos com o acompanhamento e avaliação integral </a:t>
            </a:r>
            <a:r>
              <a:rPr lang="pt-BR" sz="2600" dirty="0" smtClean="0">
                <a:solidFill>
                  <a:prstClr val="black"/>
                </a:solidFill>
              </a:rPr>
              <a:t>recebida.</a:t>
            </a:r>
            <a:endParaRPr lang="pt-BR" sz="26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pt-BR" sz="2600" dirty="0">
                <a:solidFill>
                  <a:prstClr val="black"/>
                </a:solidFill>
              </a:rPr>
              <a:t>Aumentou o fluxo de usuários  </a:t>
            </a:r>
            <a:r>
              <a:rPr lang="pt-BR" sz="2600" dirty="0" smtClean="0">
                <a:solidFill>
                  <a:prstClr val="black"/>
                </a:solidFill>
              </a:rPr>
              <a:t>nas </a:t>
            </a:r>
            <a:r>
              <a:rPr lang="pt-BR" sz="2600" dirty="0">
                <a:solidFill>
                  <a:prstClr val="black"/>
                </a:solidFill>
              </a:rPr>
              <a:t>consultas  agendadas  de forma </a:t>
            </a:r>
            <a:r>
              <a:rPr lang="pt-BR" sz="2600" dirty="0" smtClean="0">
                <a:solidFill>
                  <a:prstClr val="black"/>
                </a:solidFill>
              </a:rPr>
              <a:t>planejada.</a:t>
            </a:r>
            <a:endParaRPr lang="pt-BR" sz="2600" dirty="0">
              <a:solidFill>
                <a:prstClr val="white"/>
              </a:solidFill>
            </a:endParaRPr>
          </a:p>
        </p:txBody>
      </p:sp>
      <p:sp>
        <p:nvSpPr>
          <p:cNvPr id="5" name="4 Flecha curvada hacia la derecha"/>
          <p:cNvSpPr/>
          <p:nvPr/>
        </p:nvSpPr>
        <p:spPr>
          <a:xfrm rot="1002208">
            <a:off x="3306600" y="204357"/>
            <a:ext cx="731520" cy="1347752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5 Flecha curvada hacia la izquierda"/>
          <p:cNvSpPr/>
          <p:nvPr/>
        </p:nvSpPr>
        <p:spPr>
          <a:xfrm rot="20289867">
            <a:off x="7724226" y="198829"/>
            <a:ext cx="731520" cy="1366490"/>
          </a:xfrm>
          <a:prstGeom prst="curved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/>
          <p:nvPr/>
        </p:nvSpPr>
        <p:spPr>
          <a:xfrm>
            <a:off x="2370620" y="1488187"/>
            <a:ext cx="7731122" cy="1077218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black"/>
                </a:solidFill>
              </a:rPr>
              <a:t>Como está a ação programática hoje na UBS?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85" y="2670739"/>
            <a:ext cx="6096000" cy="3429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05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03712" y="389856"/>
            <a:ext cx="4696544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3200" b="1" dirty="0">
                <a:solidFill>
                  <a:prstClr val="black"/>
                </a:solidFill>
              </a:rPr>
              <a:t>   </a:t>
            </a:r>
            <a:r>
              <a:rPr lang="pt-BR" sz="3200" b="1" dirty="0">
                <a:solidFill>
                  <a:prstClr val="black"/>
                </a:solidFill>
              </a:rPr>
              <a:t>Proposta</a:t>
            </a:r>
            <a:r>
              <a:rPr lang="es-BO" sz="3200" b="1" dirty="0">
                <a:solidFill>
                  <a:prstClr val="black"/>
                </a:solidFill>
              </a:rPr>
              <a:t> da  equipe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37286" y="1643664"/>
            <a:ext cx="2664296" cy="3046988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Ampliação da cobertura do programa de atenção dos hipertensos e diabéticos com seu adequado cadastramento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158000" y="1630716"/>
            <a:ext cx="2706436" cy="2677656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Melhorar  o  número de usuários com exames complementares em dia de acordo com o protocolo</a:t>
            </a:r>
            <a:r>
              <a:rPr lang="pt-BR" dirty="0">
                <a:solidFill>
                  <a:prstClr val="white"/>
                </a:solidFill>
              </a:rPr>
              <a:t>,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037286" y="5172541"/>
            <a:ext cx="820292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</a:rPr>
              <a:t>Implementar o programa de atenção </a:t>
            </a:r>
            <a:r>
              <a:rPr lang="pt-BR" sz="2400" b="1" dirty="0" smtClean="0">
                <a:solidFill>
                  <a:prstClr val="black"/>
                </a:solidFill>
              </a:rPr>
              <a:t>às </a:t>
            </a:r>
            <a:r>
              <a:rPr lang="pt-BR" sz="2400" b="1" dirty="0">
                <a:solidFill>
                  <a:prstClr val="black"/>
                </a:solidFill>
              </a:rPr>
              <a:t>crianças, </a:t>
            </a:r>
          </a:p>
          <a:p>
            <a:pPr algn="ctr"/>
            <a:r>
              <a:rPr lang="pt-BR" sz="2400" b="1" dirty="0">
                <a:solidFill>
                  <a:prstClr val="black"/>
                </a:solidFill>
              </a:rPr>
              <a:t>pré-natal e puérperas</a:t>
            </a:r>
            <a:r>
              <a:rPr lang="pt-BR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2" name="11 Flecha cuádruple"/>
          <p:cNvSpPr/>
          <p:nvPr/>
        </p:nvSpPr>
        <p:spPr>
          <a:xfrm>
            <a:off x="5055890" y="1327820"/>
            <a:ext cx="1728192" cy="3349884"/>
          </a:xfrm>
          <a:prstGeom prst="quad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03512" y="1546386"/>
            <a:ext cx="8784976" cy="5078313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2700" dirty="0" smtClean="0">
                <a:solidFill>
                  <a:prstClr val="black"/>
                </a:solidFill>
              </a:rPr>
              <a:t>Foi </a:t>
            </a:r>
            <a:r>
              <a:rPr lang="pt-BR" sz="2700" dirty="0">
                <a:solidFill>
                  <a:prstClr val="black"/>
                </a:solidFill>
              </a:rPr>
              <a:t>minha primeira experiência de aprendizagem a distância em ambiente virtual e  o curso </a:t>
            </a:r>
            <a:r>
              <a:rPr lang="pt-BR" sz="2700" dirty="0" smtClean="0">
                <a:solidFill>
                  <a:prstClr val="black"/>
                </a:solidFill>
              </a:rPr>
              <a:t>superou </a:t>
            </a:r>
            <a:r>
              <a:rPr lang="pt-BR" sz="2700" dirty="0">
                <a:solidFill>
                  <a:prstClr val="black"/>
                </a:solidFill>
              </a:rPr>
              <a:t>minhas expectativas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700" dirty="0">
                <a:solidFill>
                  <a:prstClr val="black"/>
                </a:solidFill>
              </a:rPr>
              <a:t>Possibilitou interagir com os colegas  sobre as suas experiências de trabalho em matéria de saúde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700" dirty="0">
                <a:solidFill>
                  <a:prstClr val="black"/>
                </a:solidFill>
              </a:rPr>
              <a:t>Pessoalmente ganhei em conhecimentos cientifico, cultura, aprendizagem de uma nova língua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700" dirty="0">
                <a:solidFill>
                  <a:prstClr val="black"/>
                </a:solidFill>
              </a:rPr>
              <a:t>Manejo de doenças endêmicas, por </a:t>
            </a:r>
            <a:r>
              <a:rPr lang="pt-BR" sz="2700" dirty="0" smtClean="0">
                <a:solidFill>
                  <a:prstClr val="black"/>
                </a:solidFill>
              </a:rPr>
              <a:t>exemplo, </a:t>
            </a:r>
            <a:r>
              <a:rPr lang="pt-BR" sz="2700" dirty="0">
                <a:solidFill>
                  <a:prstClr val="black"/>
                </a:solidFill>
              </a:rPr>
              <a:t>Hanseníase, Leishmaniose, dermatose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700" dirty="0">
                <a:solidFill>
                  <a:prstClr val="black"/>
                </a:solidFill>
              </a:rPr>
              <a:t>A qualidade, planejamento e melhorias nos atendimentos já formam parte de nossa rotina de trabalho  </a:t>
            </a:r>
            <a:endParaRPr lang="pt-BR" sz="2800" dirty="0">
              <a:solidFill>
                <a:prstClr val="white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79273" y="263236"/>
            <a:ext cx="404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7091" y="281648"/>
            <a:ext cx="1173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REFLEXÃO CRÍTICA SOBRE O PROCESSO PESSOAL DE APRENDIZAGEM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3300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45388" y="2365710"/>
            <a:ext cx="38170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8510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6986" y="2822657"/>
            <a:ext cx="300319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black"/>
                </a:solidFill>
              </a:rPr>
              <a:t>     </a:t>
            </a:r>
            <a:r>
              <a:rPr lang="pt-BR" sz="3200" b="1" dirty="0" smtClean="0">
                <a:solidFill>
                  <a:prstClr val="black"/>
                </a:solidFill>
              </a:rPr>
              <a:t>Brasiléia </a:t>
            </a:r>
            <a:r>
              <a:rPr lang="es-BO" sz="3200" b="1" dirty="0" smtClean="0">
                <a:solidFill>
                  <a:prstClr val="black"/>
                </a:solidFill>
              </a:rPr>
              <a:t> 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5" name="4 Flecha izquierda, derecha y arriba"/>
          <p:cNvSpPr/>
          <p:nvPr/>
        </p:nvSpPr>
        <p:spPr>
          <a:xfrm rot="10800000">
            <a:off x="5987987" y="1344265"/>
            <a:ext cx="936104" cy="1273729"/>
          </a:xfrm>
          <a:prstGeom prst="leftRight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824723" y="2574215"/>
            <a:ext cx="720080" cy="496882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703511" y="1593501"/>
            <a:ext cx="3570385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BO" sz="2400" b="1" dirty="0">
                <a:solidFill>
                  <a:prstClr val="black"/>
                </a:solidFill>
              </a:rPr>
              <a:t>Sul do estado do Acre 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112224" y="1593501"/>
            <a:ext cx="3096344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BO" sz="2400" b="1" dirty="0">
                <a:solidFill>
                  <a:prstClr val="black"/>
                </a:solidFill>
              </a:rPr>
              <a:t>Fronteira com a Bolívia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703511" y="4405755"/>
            <a:ext cx="9505057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Epitaciolândia</a:t>
            </a:r>
            <a:r>
              <a:rPr lang="es-BO" sz="2400" b="1" dirty="0" smtClean="0">
                <a:solidFill>
                  <a:prstClr val="black"/>
                </a:solidFill>
              </a:rPr>
              <a:t>, </a:t>
            </a:r>
            <a:r>
              <a:rPr lang="es-BO" sz="2400" b="1" dirty="0">
                <a:solidFill>
                  <a:prstClr val="black"/>
                </a:solidFill>
              </a:rPr>
              <a:t>Assis Brasil, Xapuri, departamento de Pando da Bolívia </a:t>
            </a:r>
            <a:endParaRPr lang="pt-BR" sz="2400" b="1" dirty="0">
              <a:solidFill>
                <a:prstClr val="black"/>
              </a:solidFill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flipH="1">
            <a:off x="7996757" y="2739032"/>
            <a:ext cx="1047327" cy="49183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6519494" y="3442690"/>
            <a:ext cx="0" cy="748133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Flecha curvada hacia la izquierda"/>
          <p:cNvSpPr/>
          <p:nvPr/>
        </p:nvSpPr>
        <p:spPr>
          <a:xfrm>
            <a:off x="7502537" y="3667095"/>
            <a:ext cx="321063" cy="664646"/>
          </a:xfrm>
          <a:prstGeom prst="curved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37" name="36 Conector recto de flecha"/>
          <p:cNvCxnSpPr/>
          <p:nvPr/>
        </p:nvCxnSpPr>
        <p:spPr>
          <a:xfrm flipH="1">
            <a:off x="4676986" y="3407431"/>
            <a:ext cx="698934" cy="409326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1703511" y="3816757"/>
            <a:ext cx="4578497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População</a:t>
            </a:r>
            <a:r>
              <a:rPr lang="es-BO" sz="2400" b="1" dirty="0">
                <a:solidFill>
                  <a:prstClr val="black"/>
                </a:solidFill>
              </a:rPr>
              <a:t>: </a:t>
            </a:r>
            <a:r>
              <a:rPr lang="es-BO" sz="2400" b="1" dirty="0" smtClean="0">
                <a:solidFill>
                  <a:prstClr val="black"/>
                </a:solidFill>
              </a:rPr>
              <a:t>22.899 </a:t>
            </a:r>
            <a:r>
              <a:rPr lang="es-BO" sz="2400" b="1" dirty="0">
                <a:solidFill>
                  <a:prstClr val="black"/>
                </a:solidFill>
              </a:rPr>
              <a:t>habitantes </a:t>
            </a:r>
            <a:endParaRPr lang="pt-BR" sz="2400" b="1" dirty="0">
              <a:solidFill>
                <a:prstClr val="black"/>
              </a:solidFill>
            </a:endParaRPr>
          </a:p>
        </p:txBody>
      </p:sp>
      <p:cxnSp>
        <p:nvCxnSpPr>
          <p:cNvPr id="41" name="40 Conector recto de flecha"/>
          <p:cNvCxnSpPr/>
          <p:nvPr/>
        </p:nvCxnSpPr>
        <p:spPr>
          <a:xfrm>
            <a:off x="7320136" y="3400948"/>
            <a:ext cx="914400" cy="211147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8234536" y="3715205"/>
            <a:ext cx="2821506" cy="43088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prstClr val="black"/>
                </a:solidFill>
              </a:rPr>
              <a:t>Área</a:t>
            </a:r>
            <a:r>
              <a:rPr lang="es-BO" sz="2200" b="1" dirty="0">
                <a:solidFill>
                  <a:prstClr val="black"/>
                </a:solidFill>
              </a:rPr>
              <a:t> </a:t>
            </a:r>
            <a:r>
              <a:rPr lang="es-BO" sz="2200" b="1" dirty="0" smtClean="0">
                <a:solidFill>
                  <a:prstClr val="black"/>
                </a:solidFill>
              </a:rPr>
              <a:t>4.336 km²  </a:t>
            </a:r>
            <a:endParaRPr lang="pt-BR" sz="2200" b="1" dirty="0">
              <a:solidFill>
                <a:prstClr val="black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999658" y="5589240"/>
            <a:ext cx="6408710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>
                <a:solidFill>
                  <a:prstClr val="black"/>
                </a:solidFill>
              </a:rPr>
              <a:t>Rede de </a:t>
            </a:r>
            <a:r>
              <a:rPr lang="pt-BR" sz="2400" b="1" dirty="0">
                <a:solidFill>
                  <a:prstClr val="black"/>
                </a:solidFill>
              </a:rPr>
              <a:t>atenção</a:t>
            </a:r>
            <a:r>
              <a:rPr lang="es-BO" sz="2400" b="1" dirty="0">
                <a:solidFill>
                  <a:prstClr val="black"/>
                </a:solidFill>
              </a:rPr>
              <a:t>  básica de </a:t>
            </a:r>
            <a:r>
              <a:rPr lang="pt-BR" sz="2400" b="1" dirty="0">
                <a:solidFill>
                  <a:prstClr val="black"/>
                </a:solidFill>
              </a:rPr>
              <a:t>saúde: 9 UBS do tipo </a:t>
            </a:r>
            <a:r>
              <a:rPr lang="pt-BR" sz="2400" b="1" dirty="0" smtClean="0">
                <a:solidFill>
                  <a:prstClr val="black"/>
                </a:solidFill>
              </a:rPr>
              <a:t>ESF, NASF, CAPS e </a:t>
            </a:r>
            <a:r>
              <a:rPr lang="pt-BR" sz="2400" b="1" dirty="0">
                <a:solidFill>
                  <a:prstClr val="black"/>
                </a:solidFill>
              </a:rPr>
              <a:t>um hospital municipal</a:t>
            </a:r>
            <a:r>
              <a:rPr lang="es-BO" sz="2400" b="1" dirty="0">
                <a:solidFill>
                  <a:prstClr val="black"/>
                </a:solidFill>
              </a:rPr>
              <a:t> 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49927" y="360218"/>
            <a:ext cx="1055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CARACTERÍSTICAS DO MUNICÍPIO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4706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83632" y="303569"/>
            <a:ext cx="6768752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3200" b="1" dirty="0">
                <a:solidFill>
                  <a:prstClr val="black"/>
                </a:solidFill>
              </a:rPr>
              <a:t>UBS </a:t>
            </a:r>
            <a:r>
              <a:rPr lang="pt-BR" sz="3200" b="1" dirty="0" smtClean="0">
                <a:solidFill>
                  <a:prstClr val="black"/>
                </a:solidFill>
              </a:rPr>
              <a:t>Tufic Mizael Saady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5841494" y="992616"/>
            <a:ext cx="242316" cy="978408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45804" y="2058828"/>
            <a:ext cx="8388424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  ESF da área</a:t>
            </a:r>
            <a:r>
              <a:rPr lang="es-BO" sz="2800" b="1" dirty="0">
                <a:solidFill>
                  <a:prstClr val="black"/>
                </a:solidFill>
              </a:rPr>
              <a:t> </a:t>
            </a:r>
            <a:r>
              <a:rPr lang="es-BO" sz="2800" b="1" dirty="0" smtClean="0">
                <a:solidFill>
                  <a:prstClr val="black"/>
                </a:solidFill>
              </a:rPr>
              <a:t>urbana</a:t>
            </a:r>
            <a:endParaRPr lang="pt-BR" sz="2800" b="1" dirty="0">
              <a:solidFill>
                <a:prstClr val="black"/>
              </a:solidFill>
            </a:endParaRPr>
          </a:p>
        </p:txBody>
      </p:sp>
      <p:sp>
        <p:nvSpPr>
          <p:cNvPr id="5" name="4 Flecha izquierda, derecha y arriba"/>
          <p:cNvSpPr/>
          <p:nvPr/>
        </p:nvSpPr>
        <p:spPr>
          <a:xfrm>
            <a:off x="5602612" y="2840463"/>
            <a:ext cx="720080" cy="850392"/>
          </a:xfrm>
          <a:prstGeom prst="leftRight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76026" y="4293097"/>
            <a:ext cx="6183964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solidFill>
                  <a:prstClr val="black"/>
                </a:solidFill>
              </a:rPr>
              <a:t>Com 729 familias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00056" y="3188449"/>
            <a:ext cx="3834172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</a:rPr>
              <a:t>População</a:t>
            </a:r>
            <a:r>
              <a:rPr lang="es-BO" sz="2400" b="1" dirty="0">
                <a:solidFill>
                  <a:prstClr val="black"/>
                </a:solidFill>
              </a:rPr>
              <a:t> de</a:t>
            </a:r>
          </a:p>
          <a:p>
            <a:pPr algn="ctr"/>
            <a:r>
              <a:rPr lang="es-BO" sz="2400" b="1" dirty="0">
                <a:solidFill>
                  <a:prstClr val="black"/>
                </a:solidFill>
              </a:rPr>
              <a:t> </a:t>
            </a:r>
            <a:r>
              <a:rPr lang="es-BO" sz="2400" b="1" dirty="0" smtClean="0">
                <a:solidFill>
                  <a:prstClr val="black"/>
                </a:solidFill>
              </a:rPr>
              <a:t>2570 habitantes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45804" y="3203685"/>
            <a:ext cx="31861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>
                <a:solidFill>
                  <a:prstClr val="black"/>
                </a:solidFill>
              </a:rPr>
              <a:t>Localizada em </a:t>
            </a:r>
            <a:r>
              <a:rPr lang="es-BO" sz="2400" b="1" dirty="0" smtClean="0">
                <a:solidFill>
                  <a:prstClr val="black"/>
                </a:solidFill>
              </a:rPr>
              <a:t>Avenida Rui Lino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5841494" y="4992163"/>
            <a:ext cx="242316" cy="648072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76026" y="5880375"/>
            <a:ext cx="6183965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Predomina o sexo feminino</a:t>
            </a:r>
            <a:endParaRPr lang="pt-B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80892" y="251939"/>
            <a:ext cx="5328592" cy="584775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3200" b="1" dirty="0">
                <a:solidFill>
                  <a:prstClr val="black"/>
                </a:solidFill>
              </a:rPr>
              <a:t>UBS </a:t>
            </a:r>
            <a:r>
              <a:rPr lang="pt-BR" sz="3200" b="1" dirty="0" smtClean="0">
                <a:solidFill>
                  <a:prstClr val="black"/>
                </a:solidFill>
              </a:rPr>
              <a:t>Tufic Mizael </a:t>
            </a:r>
            <a:r>
              <a:rPr lang="pt-BR" sz="3200" b="1" dirty="0" err="1" smtClean="0">
                <a:solidFill>
                  <a:prstClr val="black"/>
                </a:solidFill>
              </a:rPr>
              <a:t>Saady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6124030" y="957178"/>
            <a:ext cx="242316" cy="978408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91072" y="2166151"/>
            <a:ext cx="3070053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</a:rPr>
              <a:t>Baixa Cobertura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612644" y="3710630"/>
            <a:ext cx="3686482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solidFill>
                  <a:prstClr val="black"/>
                </a:solidFill>
              </a:rPr>
              <a:t>HAS  </a:t>
            </a:r>
            <a:r>
              <a:rPr lang="es-BO" sz="2400" b="1" dirty="0" smtClean="0">
                <a:solidFill>
                  <a:prstClr val="black"/>
                </a:solidFill>
              </a:rPr>
              <a:t>34 %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431584" y="3738507"/>
            <a:ext cx="2443758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>
                <a:solidFill>
                  <a:prstClr val="black"/>
                </a:solidFill>
              </a:rPr>
              <a:t>DM  </a:t>
            </a:r>
            <a:r>
              <a:rPr lang="es-BO" sz="2400" b="1" dirty="0" smtClean="0">
                <a:solidFill>
                  <a:prstClr val="black"/>
                </a:solidFill>
              </a:rPr>
              <a:t>77 %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9" name="8 Flecha curvada hacia la derecha"/>
          <p:cNvSpPr/>
          <p:nvPr/>
        </p:nvSpPr>
        <p:spPr>
          <a:xfrm>
            <a:off x="3287688" y="2166151"/>
            <a:ext cx="861568" cy="1439500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10 Flecha curvada hacia la izquierda"/>
          <p:cNvSpPr/>
          <p:nvPr/>
        </p:nvSpPr>
        <p:spPr>
          <a:xfrm>
            <a:off x="8543724" y="2277825"/>
            <a:ext cx="731520" cy="1216152"/>
          </a:xfrm>
          <a:prstGeom prst="curved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8" name="17 Flecha curvada hacia la derecha"/>
          <p:cNvSpPr/>
          <p:nvPr/>
        </p:nvSpPr>
        <p:spPr>
          <a:xfrm>
            <a:off x="1862436" y="296652"/>
            <a:ext cx="1224136" cy="4860540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9" name="18 Flecha curvada hacia la izquierda"/>
          <p:cNvSpPr/>
          <p:nvPr/>
        </p:nvSpPr>
        <p:spPr>
          <a:xfrm>
            <a:off x="9268720" y="251938"/>
            <a:ext cx="1213244" cy="4893422"/>
          </a:xfrm>
          <a:prstGeom prst="curvedLeftArrow">
            <a:avLst>
              <a:gd name="adj1" fmla="val 25000"/>
              <a:gd name="adj2" fmla="val 50000"/>
              <a:gd name="adj3" fmla="val 26570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474505" y="5145360"/>
            <a:ext cx="7632849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pt-BR" sz="2400" b="1" dirty="0">
                <a:solidFill>
                  <a:prstClr val="black"/>
                </a:solidFill>
              </a:rPr>
              <a:t> Usuários  sem cadastro e sem </a:t>
            </a:r>
            <a:r>
              <a:rPr lang="pt-BR" sz="2400" b="1" dirty="0" smtClean="0">
                <a:solidFill>
                  <a:prstClr val="black"/>
                </a:solidFill>
              </a:rPr>
              <a:t>controle</a:t>
            </a:r>
            <a:endParaRPr lang="pt-BR" sz="2400" b="1" dirty="0">
              <a:solidFill>
                <a:prstClr val="black"/>
              </a:solidFill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pt-BR" sz="2400" b="1" dirty="0">
                <a:solidFill>
                  <a:prstClr val="black"/>
                </a:solidFill>
              </a:rPr>
              <a:t>Falta de uma avaliação integral dos </a:t>
            </a:r>
            <a:r>
              <a:rPr lang="pt-BR" sz="2400" b="1" dirty="0" smtClean="0">
                <a:solidFill>
                  <a:prstClr val="black"/>
                </a:solidFill>
              </a:rPr>
              <a:t>usuários </a:t>
            </a:r>
            <a:endParaRPr lang="pt-BR" sz="2400" b="1" dirty="0">
              <a:solidFill>
                <a:prstClr val="black"/>
              </a:solidFill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pt-BR" sz="2400" b="1" dirty="0">
                <a:solidFill>
                  <a:prstClr val="black"/>
                </a:solidFill>
              </a:rPr>
              <a:t>Baixa cobertura laboratorial e falta de </a:t>
            </a:r>
          </a:p>
          <a:p>
            <a:pPr algn="ctr"/>
            <a:r>
              <a:rPr lang="pt-BR" sz="2400" b="1" dirty="0">
                <a:solidFill>
                  <a:prstClr val="black"/>
                </a:solidFill>
              </a:rPr>
              <a:t>capacitação da equipe</a:t>
            </a:r>
            <a:r>
              <a:rPr lang="pt-BR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33944" y="2556192"/>
            <a:ext cx="9954491" cy="138499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Melhorar a atenção à saúde dos usuários </a:t>
            </a:r>
            <a:r>
              <a:rPr lang="pt-BR" sz="2800" b="1" dirty="0" smtClean="0">
                <a:solidFill>
                  <a:prstClr val="black"/>
                </a:solidFill>
              </a:rPr>
              <a:t>com </a:t>
            </a:r>
            <a:r>
              <a:rPr lang="pt-BR" sz="2800" b="1" dirty="0">
                <a:solidFill>
                  <a:prstClr val="black"/>
                </a:solidFill>
              </a:rPr>
              <a:t>Hipertensão Arterial Sistêmica e Diabetes </a:t>
            </a:r>
            <a:r>
              <a:rPr lang="pt-BR" sz="2800" b="1" dirty="0" smtClean="0">
                <a:solidFill>
                  <a:prstClr val="black"/>
                </a:solidFill>
              </a:rPr>
              <a:t>Mellitus </a:t>
            </a:r>
            <a:r>
              <a:rPr lang="pt-BR" sz="2800" b="1" dirty="0">
                <a:solidFill>
                  <a:prstClr val="black"/>
                </a:solidFill>
              </a:rPr>
              <a:t>na </a:t>
            </a:r>
            <a:endParaRPr lang="pt-BR" sz="2800" b="1" dirty="0" smtClean="0">
              <a:solidFill>
                <a:prstClr val="black"/>
              </a:solidFill>
            </a:endParaRPr>
          </a:p>
          <a:p>
            <a:pPr algn="ctr"/>
            <a:r>
              <a:rPr lang="pt-BR" sz="2800" b="1" dirty="0" smtClean="0">
                <a:solidFill>
                  <a:prstClr val="black"/>
                </a:solidFill>
              </a:rPr>
              <a:t>UBS Tufic Mizael Saady</a:t>
            </a:r>
            <a:endParaRPr lang="pt-BR" sz="2800" dirty="0">
              <a:solidFill>
                <a:prstClr val="white"/>
              </a:solidFill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5708922" y="1268760"/>
            <a:ext cx="377971" cy="1008112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68436" y="360218"/>
            <a:ext cx="544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OBJETIVO GERAL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1339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lecha abajo"/>
          <p:cNvSpPr/>
          <p:nvPr/>
        </p:nvSpPr>
        <p:spPr>
          <a:xfrm flipH="1">
            <a:off x="5915980" y="812686"/>
            <a:ext cx="144016" cy="648072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35860" y="1660005"/>
            <a:ext cx="2304256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 smtClean="0">
                <a:solidFill>
                  <a:prstClr val="black"/>
                </a:solidFill>
              </a:rPr>
              <a:t>Intervenção  </a:t>
            </a:r>
            <a:r>
              <a:rPr lang="es-BO" sz="2400" b="1" dirty="0">
                <a:solidFill>
                  <a:prstClr val="black"/>
                </a:solidFill>
              </a:rPr>
              <a:t>em 3 meses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24020" y="2581772"/>
            <a:ext cx="209186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>
                <a:solidFill>
                  <a:prstClr val="black"/>
                </a:solidFill>
              </a:rPr>
              <a:t>Equipe de trabalho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646492" y="2676970"/>
            <a:ext cx="2304255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</a:rPr>
              <a:t>Lideranças</a:t>
            </a:r>
            <a:r>
              <a:rPr lang="es-BO" sz="2400" b="1" dirty="0">
                <a:solidFill>
                  <a:prstClr val="black"/>
                </a:solidFill>
              </a:rPr>
              <a:t> </a:t>
            </a:r>
            <a:r>
              <a:rPr lang="es-BO" sz="2400" b="1" dirty="0" smtClean="0">
                <a:solidFill>
                  <a:prstClr val="black"/>
                </a:solidFill>
              </a:rPr>
              <a:t>comunitárias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225934" y="4005065"/>
            <a:ext cx="1732888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dirty="0">
                <a:solidFill>
                  <a:prstClr val="white"/>
                </a:solidFill>
              </a:rPr>
              <a:t>   </a:t>
            </a:r>
            <a:r>
              <a:rPr lang="es-BO" sz="2400" b="1" dirty="0">
                <a:solidFill>
                  <a:prstClr val="black"/>
                </a:solidFill>
              </a:rPr>
              <a:t>Gestores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15" name="14 Flecha curvada hacia la derecha"/>
          <p:cNvSpPr/>
          <p:nvPr/>
        </p:nvSpPr>
        <p:spPr>
          <a:xfrm>
            <a:off x="2495600" y="1252300"/>
            <a:ext cx="1918084" cy="3689371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15 Flecha curvada hacia la izquierda"/>
          <p:cNvSpPr/>
          <p:nvPr/>
        </p:nvSpPr>
        <p:spPr>
          <a:xfrm>
            <a:off x="8050646" y="1243268"/>
            <a:ext cx="1800200" cy="3698403"/>
          </a:xfrm>
          <a:prstGeom prst="curved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207568" y="4941670"/>
            <a:ext cx="7776865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</a:rPr>
              <a:t>A </a:t>
            </a:r>
            <a:r>
              <a:rPr lang="pt-BR" sz="2400" b="1" dirty="0" smtClean="0">
                <a:solidFill>
                  <a:prstClr val="black"/>
                </a:solidFill>
              </a:rPr>
              <a:t>população-alvo: hipertensos </a:t>
            </a:r>
            <a:r>
              <a:rPr lang="pt-BR" sz="2400" b="1" dirty="0">
                <a:solidFill>
                  <a:prstClr val="black"/>
                </a:solidFill>
              </a:rPr>
              <a:t>e </a:t>
            </a:r>
            <a:r>
              <a:rPr lang="pt-BR" sz="2400" b="1" dirty="0" smtClean="0">
                <a:solidFill>
                  <a:prstClr val="black"/>
                </a:solidFill>
              </a:rPr>
              <a:t>diabéticos de 20 anos ou mais pertencentes </a:t>
            </a:r>
            <a:r>
              <a:rPr lang="pt-BR" sz="2400" b="1" dirty="0">
                <a:solidFill>
                  <a:prstClr val="black"/>
                </a:solidFill>
              </a:rPr>
              <a:t>à</a:t>
            </a:r>
            <a:r>
              <a:rPr lang="pt-BR" sz="2400" b="1" dirty="0" smtClean="0">
                <a:solidFill>
                  <a:prstClr val="black"/>
                </a:solidFill>
              </a:rPr>
              <a:t> </a:t>
            </a:r>
            <a:r>
              <a:rPr lang="pt-BR" sz="2400" b="1" dirty="0">
                <a:solidFill>
                  <a:prstClr val="black"/>
                </a:solidFill>
              </a:rPr>
              <a:t>área de abrangência da </a:t>
            </a:r>
            <a:r>
              <a:rPr lang="pt-BR" sz="2400" b="1" dirty="0" smtClean="0">
                <a:solidFill>
                  <a:prstClr val="black"/>
                </a:solidFill>
              </a:rPr>
              <a:t>UBS Tufic Mizael Saady</a:t>
            </a:r>
            <a:endParaRPr lang="pt-BR" sz="2400" b="1" dirty="0">
              <a:solidFill>
                <a:prstClr val="black"/>
              </a:solidFill>
            </a:endParaRPr>
          </a:p>
          <a:p>
            <a:pPr algn="ctr"/>
            <a:r>
              <a:rPr lang="pt-BR" sz="2400" b="1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9" name="18 Flecha cuádruple"/>
          <p:cNvSpPr/>
          <p:nvPr/>
        </p:nvSpPr>
        <p:spPr>
          <a:xfrm>
            <a:off x="5307964" y="2676970"/>
            <a:ext cx="1096370" cy="1216152"/>
          </a:xfrm>
          <a:prstGeom prst="quad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36403" y="166354"/>
            <a:ext cx="544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METODOLOGIA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9092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lecha izquierda, derecha y arriba"/>
          <p:cNvSpPr/>
          <p:nvPr/>
        </p:nvSpPr>
        <p:spPr>
          <a:xfrm>
            <a:off x="5136061" y="1510079"/>
            <a:ext cx="1216152" cy="1338428"/>
          </a:xfrm>
          <a:prstGeom prst="leftRight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19538" y="1694744"/>
            <a:ext cx="3058243" cy="3046988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Protocolo a ser </a:t>
            </a:r>
            <a:r>
              <a:rPr lang="pt-BR" sz="2400" b="1" dirty="0" smtClean="0">
                <a:solidFill>
                  <a:prstClr val="black"/>
                </a:solidFill>
              </a:rPr>
              <a:t>utilizado:</a:t>
            </a:r>
          </a:p>
          <a:p>
            <a:r>
              <a:rPr lang="pt-BR" sz="2400" b="1" dirty="0" smtClean="0">
                <a:solidFill>
                  <a:prstClr val="black"/>
                </a:solidFill>
              </a:rPr>
              <a:t> </a:t>
            </a:r>
            <a:r>
              <a:rPr lang="pt-BR" sz="2400" b="1" dirty="0">
                <a:solidFill>
                  <a:prstClr val="black"/>
                </a:solidFill>
              </a:rPr>
              <a:t>Manual Técnico de Hipertensão Arterial e Diabetes Mellitus do Ministério da Saúde, </a:t>
            </a:r>
            <a:r>
              <a:rPr lang="pt-BR" sz="2400" b="1" dirty="0" smtClean="0">
                <a:solidFill>
                  <a:prstClr val="black"/>
                </a:solidFill>
              </a:rPr>
              <a:t>2013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 rot="10800000" flipV="1">
            <a:off x="6510493" y="1510079"/>
            <a:ext cx="2986798" cy="452431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Instrumento   de</a:t>
            </a:r>
          </a:p>
          <a:p>
            <a:r>
              <a:rPr lang="pt-BR" sz="2400" b="1" dirty="0">
                <a:solidFill>
                  <a:prstClr val="black"/>
                </a:solidFill>
              </a:rPr>
              <a:t>monitoramento e coleta de dados: Ficha espelho, Prontuários individuais e planilha eletrônica de coleta de dados oferecidos pelo curso de </a:t>
            </a:r>
            <a:r>
              <a:rPr lang="pt-BR" sz="2400" b="1" dirty="0" smtClean="0">
                <a:solidFill>
                  <a:prstClr val="black"/>
                </a:solidFill>
              </a:rPr>
              <a:t>especialização</a:t>
            </a:r>
            <a:endParaRPr lang="pt-BR" sz="2400" b="1" dirty="0">
              <a:solidFill>
                <a:prstClr val="black"/>
              </a:solidFill>
            </a:endParaRPr>
          </a:p>
          <a:p>
            <a:r>
              <a:rPr lang="pt-BR" sz="24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260272" y="360218"/>
            <a:ext cx="544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LOGÍSTICA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40443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derecha"/>
          <p:cNvSpPr/>
          <p:nvPr/>
        </p:nvSpPr>
        <p:spPr>
          <a:xfrm flipV="1">
            <a:off x="3516488" y="551916"/>
            <a:ext cx="1787425" cy="1220900"/>
          </a:xfrm>
          <a:prstGeom prst="rightArrow">
            <a:avLst>
              <a:gd name="adj1" fmla="val 50000"/>
              <a:gd name="adj2" fmla="val 43485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 rot="10800000" flipV="1">
            <a:off x="5591944" y="666856"/>
            <a:ext cx="4896545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Apresentamos o projeto a toda a equipe de trabalho e aos representantes da comunidade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6160182" y="1948958"/>
            <a:ext cx="360040" cy="944724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35760" y="2996953"/>
            <a:ext cx="6552728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Capacitações da equipe conforme o</a:t>
            </a:r>
          </a:p>
          <a:p>
            <a:r>
              <a:rPr lang="pt-BR" sz="2400" b="1" dirty="0">
                <a:solidFill>
                  <a:prstClr val="black"/>
                </a:solidFill>
              </a:rPr>
              <a:t>protocolo, 2013: a</a:t>
            </a:r>
            <a:r>
              <a:rPr lang="pt-BR" sz="2400" b="1" dirty="0" smtClean="0">
                <a:solidFill>
                  <a:prstClr val="black"/>
                </a:solidFill>
              </a:rPr>
              <a:t>tribuições </a:t>
            </a:r>
            <a:r>
              <a:rPr lang="pt-BR" sz="2400" b="1" dirty="0">
                <a:solidFill>
                  <a:prstClr val="black"/>
                </a:solidFill>
              </a:rPr>
              <a:t>a cada profissional</a:t>
            </a:r>
          </a:p>
        </p:txBody>
      </p:sp>
      <p:sp>
        <p:nvSpPr>
          <p:cNvPr id="11" name="10 Flecha abajo"/>
          <p:cNvSpPr/>
          <p:nvPr/>
        </p:nvSpPr>
        <p:spPr>
          <a:xfrm>
            <a:off x="6384032" y="4437112"/>
            <a:ext cx="288032" cy="864096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953636" y="4766271"/>
            <a:ext cx="1466107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Trabalho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75520" y="5517233"/>
            <a:ext cx="8712968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Grupos na comunidade; Atendimento em grupo e individual; Agendamentos e atendimento a demanda espontânea; Preenchimento de fichas de avaliação</a:t>
            </a:r>
            <a:r>
              <a:rPr lang="pt-BR" dirty="0">
                <a:solidFill>
                  <a:prstClr val="white"/>
                </a:solidFill>
              </a:rPr>
              <a:t>;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222" y="553335"/>
            <a:ext cx="2934596" cy="262770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3020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ío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1316</Words>
  <Application>Microsoft Office PowerPoint</Application>
  <PresentationFormat>Personalizar</PresentationFormat>
  <Paragraphs>169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Brío</vt:lpstr>
      <vt:lpstr>1_Brío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Fernanda</cp:lastModifiedBy>
  <cp:revision>108</cp:revision>
  <dcterms:created xsi:type="dcterms:W3CDTF">2016-03-16T18:36:22Z</dcterms:created>
  <dcterms:modified xsi:type="dcterms:W3CDTF">2016-03-22T12:27:23Z</dcterms:modified>
</cp:coreProperties>
</file>